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328" r:id="rId2"/>
    <p:sldId id="319" r:id="rId3"/>
    <p:sldId id="330" r:id="rId4"/>
    <p:sldId id="320" r:id="rId5"/>
    <p:sldId id="321" r:id="rId6"/>
    <p:sldId id="259" r:id="rId7"/>
    <p:sldId id="257" r:id="rId8"/>
    <p:sldId id="331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31"/>
    <p:restoredTop sz="84417"/>
  </p:normalViewPr>
  <p:slideViewPr>
    <p:cSldViewPr snapToGrid="0" snapToObjects="1">
      <p:cViewPr varScale="1">
        <p:scale>
          <a:sx n="107" d="100"/>
          <a:sy n="107" d="100"/>
        </p:scale>
        <p:origin x="8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DCE6AF-05F6-4549-87D7-9528852653FA}" type="datetimeFigureOut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A04BE-707A-0C4A-88F6-5124DFA015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9342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Such as smart speaker, </a:t>
            </a:r>
            <a:r>
              <a:rPr lang="en-US" altLang="ja-JP" sz="1200" dirty="0"/>
              <a:t>Automatic vehicle operation device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207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ACA60E-D25D-6849-8D18-87E26A9E180B}" type="slidenum"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07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en-US" altLang="ja-JP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1814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For example an adversary can access another person’s house network and control web camera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A04BE-707A-0C4A-88F6-5124DFA015C1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8427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/>
              <a:t>We use the blockchain which is a distributed ledger to achieve a distributed access control.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/>
              <a:t>Each node has same blockchain.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CA60E-D25D-6849-8D18-87E26A9E180B}" type="slidenum">
              <a:rPr lang="en-US" altLang="ja-JP" smtClean="0"/>
              <a:pPr/>
              <a:t>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17299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ACA60E-D25D-6849-8D18-87E26A9E180B}" type="slidenum">
              <a:rPr lang="en-US" altLang="ja-JP" smtClean="0"/>
              <a:pPr/>
              <a:t>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10916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This is the architecture we implemented.</a:t>
            </a:r>
          </a:p>
          <a:p>
            <a:r>
              <a:rPr kumimoji="1" lang="en-US" altLang="ja-JP" dirty="0"/>
              <a:t>Each node has smart contract on their local blockchain.</a:t>
            </a:r>
          </a:p>
          <a:p>
            <a:r>
              <a:rPr kumimoji="1" lang="en-US" altLang="ja-JP" dirty="0"/>
              <a:t>The smart contract is a program to manage access control and access right.</a:t>
            </a:r>
          </a:p>
          <a:p>
            <a:r>
              <a:rPr kumimoji="1" lang="en-US" altLang="ja-JP" dirty="0"/>
              <a:t>We assume that this laptop send an access request to this IoT device.</a:t>
            </a:r>
          </a:p>
          <a:p>
            <a:r>
              <a:rPr kumimoji="1" lang="en-US" altLang="ja-JP" dirty="0"/>
              <a:t>First this laptop broadcast an access request to all neighbors.</a:t>
            </a:r>
          </a:p>
          <a:p>
            <a:r>
              <a:rPr kumimoji="1" lang="en-US" altLang="ja-JP" dirty="0"/>
              <a:t>Second, each neighbor validate the access request</a:t>
            </a:r>
            <a:r>
              <a:rPr kumimoji="1" lang="ja-JP" altLang="en-US"/>
              <a:t> </a:t>
            </a:r>
            <a:r>
              <a:rPr kumimoji="1" lang="en-US" altLang="ja-JP" dirty="0"/>
              <a:t>by executing smart contract on their blockchain.</a:t>
            </a:r>
          </a:p>
          <a:p>
            <a:r>
              <a:rPr kumimoji="1" lang="en-US" altLang="ja-JP" dirty="0"/>
              <a:t>If the result of validation is true, right laptop store the access request in newest block and transmit this block to the IoT device</a:t>
            </a:r>
          </a:p>
          <a:p>
            <a:r>
              <a:rPr kumimoji="1" lang="en-US" altLang="ja-JP" dirty="0"/>
              <a:t>Finally, IoT device validate access request same as each node and execute event if validation result is true..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A04BE-707A-0C4A-88F6-5124DFA015C1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1406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We applied this architecture to smart lock</a:t>
            </a:r>
          </a:p>
          <a:p>
            <a:r>
              <a:rPr kumimoji="1" lang="en-US" altLang="ja-JP" dirty="0"/>
              <a:t>We assume that user A want to access this Smart Key.</a:t>
            </a:r>
          </a:p>
          <a:p>
            <a:r>
              <a:rPr kumimoji="1" lang="en-US" altLang="ja-JP" dirty="0"/>
              <a:t>A device owner creates an access control program called smart contract and deploy it to the network.</a:t>
            </a:r>
          </a:p>
          <a:p>
            <a:r>
              <a:rPr kumimoji="1" lang="en-US" altLang="ja-JP" dirty="0"/>
              <a:t>The device is watching the status of the contract </a:t>
            </a:r>
            <a:r>
              <a:rPr kumimoji="1" lang="en-US" altLang="ja-JP" dirty="0" err="1"/>
              <a:t>keystatus</a:t>
            </a:r>
            <a:endParaRPr kumimoji="1" lang="en-US" altLang="ja-JP" dirty="0"/>
          </a:p>
          <a:p>
            <a:r>
              <a:rPr kumimoji="1" lang="en-US" altLang="ja-JP" dirty="0"/>
              <a:t>When the device recognize a change of status, it open and close the key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A04BE-707A-0C4A-88F6-5124DFA015C1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4756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0D11619-8F33-D748-B8EE-AC426B191F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lum bright="42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12192000" cy="6858001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" name="Picture 8" descr="Ｒロゴマーク(背景なし）">
            <a:extLst>
              <a:ext uri="{FF2B5EF4-FFF2-40B4-BE49-F238E27FC236}">
                <a16:creationId xmlns:a16="http://schemas.microsoft.com/office/drawing/2014/main" id="{193E9173-F422-C044-9329-EA0669AC8E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568" y="1"/>
            <a:ext cx="1985433" cy="148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6">
            <a:extLst>
              <a:ext uri="{FF2B5EF4-FFF2-40B4-BE49-F238E27FC236}">
                <a16:creationId xmlns:a16="http://schemas.microsoft.com/office/drawing/2014/main" id="{310C6A35-B1A0-3A47-B322-8F179AFC0C7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98634" y="42863"/>
            <a:ext cx="4747684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ja-JP" altLang="en-US" sz="1000" dirty="0">
                <a:latin typeface="小塚ゴシック Pr6N M" pitchFamily="34" charset="-128"/>
                <a:ea typeface="小塚ゴシック Pr6N M" pitchFamily="34" charset="-128"/>
              </a:rPr>
              <a:t>無限の可能性、ここが最先端　－</a:t>
            </a:r>
            <a:r>
              <a:rPr lang="en-US" altLang="ja-JP" sz="1000" dirty="0">
                <a:latin typeface="小塚ゴシック Pr6N M" pitchFamily="34" charset="-128"/>
                <a:ea typeface="小塚ゴシック Pr6N M" pitchFamily="34" charset="-128"/>
              </a:rPr>
              <a:t>Outgrow your limits</a:t>
            </a:r>
            <a:r>
              <a:rPr lang="ja-JP" altLang="en-US" sz="1000" dirty="0">
                <a:latin typeface="小塚ゴシック Pr6N M" pitchFamily="34" charset="-128"/>
                <a:ea typeface="小塚ゴシック Pr6N M" pitchFamily="34" charset="-128"/>
              </a:rPr>
              <a:t>－</a:t>
            </a:r>
          </a:p>
        </p:txBody>
      </p:sp>
      <p:sp>
        <p:nvSpPr>
          <p:cNvPr id="124109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850900" y="1514475"/>
            <a:ext cx="10363200" cy="2057400"/>
          </a:xfrm>
        </p:spPr>
        <p:txBody>
          <a:bodyPr/>
          <a:lstStyle>
            <a:lvl1pPr>
              <a:defRPr sz="5400">
                <a:latin typeface="HG正楷書体-PRO" pitchFamily="65" charset="-128"/>
                <a:ea typeface="HG正楷書体-PRO" pitchFamily="65" charset="-128"/>
              </a:defRPr>
            </a:lvl1pPr>
          </a:lstStyle>
          <a:p>
            <a:pPr lvl="0"/>
            <a:r>
              <a:rPr lang="ja-JP" altLang="en-US" noProof="0"/>
              <a:t>マスタ タイトルの書式設定</a:t>
            </a:r>
          </a:p>
        </p:txBody>
      </p:sp>
      <p:sp>
        <p:nvSpPr>
          <p:cNvPr id="124109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678517" y="4098925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latin typeface="HG正楷書体-PRO" pitchFamily="65" charset="-128"/>
                <a:ea typeface="HG正楷書体-PRO" pitchFamily="65" charset="-128"/>
              </a:defRPr>
            </a:lvl1pPr>
          </a:lstStyle>
          <a:p>
            <a:pPr lvl="0"/>
            <a:r>
              <a:rPr lang="ja-JP" altLang="en-US" noProof="0" dirty="0"/>
              <a:t>マスタ サブタイトルの書式設定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331147F-5DCD-0E4F-84DD-B3CB502D83E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>
                <a:solidFill>
                  <a:schemeClr val="folHlink"/>
                </a:solidFill>
                <a:latin typeface="Times New Roman" pitchFamily="18" charset="0"/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E182C612-2C09-9D44-B361-9AC0EB32612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>
                <a:solidFill>
                  <a:schemeClr val="folHlink"/>
                </a:solidFill>
                <a:latin typeface="Times New Roman" pitchFamily="18" charset="0"/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" name="スライド番号プレースホルダー 1">
            <a:extLst>
              <a:ext uri="{FF2B5EF4-FFF2-40B4-BE49-F238E27FC236}">
                <a16:creationId xmlns:a16="http://schemas.microsoft.com/office/drawing/2014/main" id="{029A375A-626D-8346-B1A2-CDD353B17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200" y="6356351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fld id="{D11FC6A6-251A-1A4E-95D1-3A43B5E6A31D}" type="slidenum">
              <a:rPr lang="ja-JP" altLang="en-US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15753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スライド番号プレースホルダー 1">
            <a:extLst>
              <a:ext uri="{FF2B5EF4-FFF2-40B4-BE49-F238E27FC236}">
                <a16:creationId xmlns:a16="http://schemas.microsoft.com/office/drawing/2014/main" id="{8E90A03E-ACB7-2149-A98C-E2A263CE1A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BF1F963-BD6B-644A-B352-6AC5913BD479}" type="slidenum">
              <a:rPr lang="ja-JP" altLang="en-US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01202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0E015CC-181B-A342-B348-A58C710094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1BB51522-66EC-EF4E-89B0-ABBCCE001E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9"/>
            <a:ext cx="12192000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DB10D9B-E9FC-A247-8094-6CE10FB154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765176"/>
            <a:ext cx="12192000" cy="609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grpSp>
        <p:nvGrpSpPr>
          <p:cNvPr id="1029" name="Group 6">
            <a:extLst>
              <a:ext uri="{FF2B5EF4-FFF2-40B4-BE49-F238E27FC236}">
                <a16:creationId xmlns:a16="http://schemas.microsoft.com/office/drawing/2014/main" id="{8F508DA8-B4D6-A14E-968F-FA8D88B81A8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735667" y="1588"/>
            <a:ext cx="730251" cy="582612"/>
            <a:chOff x="1727" y="866"/>
            <a:chExt cx="129" cy="157"/>
          </a:xfrm>
        </p:grpSpPr>
        <p:sp>
          <p:nvSpPr>
            <p:cNvPr id="1035" name="Freeform 7">
              <a:extLst>
                <a:ext uri="{FF2B5EF4-FFF2-40B4-BE49-F238E27FC236}">
                  <a16:creationId xmlns:a16="http://schemas.microsoft.com/office/drawing/2014/main" id="{8E088ECE-F35B-864A-A352-AD3886511EDF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727" y="866"/>
              <a:ext cx="41" cy="59"/>
            </a:xfrm>
            <a:custGeom>
              <a:avLst/>
              <a:gdLst>
                <a:gd name="T0" fmla="*/ 0 w 83"/>
                <a:gd name="T1" fmla="*/ 1 h 117"/>
                <a:gd name="T2" fmla="*/ 0 w 83"/>
                <a:gd name="T3" fmla="*/ 0 h 117"/>
                <a:gd name="T4" fmla="*/ 0 w 83"/>
                <a:gd name="T5" fmla="*/ 1 h 117"/>
                <a:gd name="T6" fmla="*/ 0 w 83"/>
                <a:gd name="T7" fmla="*/ 1 h 11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3" h="117">
                  <a:moveTo>
                    <a:pt x="83" y="28"/>
                  </a:moveTo>
                  <a:lnTo>
                    <a:pt x="27" y="0"/>
                  </a:lnTo>
                  <a:lnTo>
                    <a:pt x="0" y="117"/>
                  </a:lnTo>
                  <a:lnTo>
                    <a:pt x="83" y="28"/>
                  </a:lnTo>
                  <a:close/>
                </a:path>
              </a:pathLst>
            </a:custGeom>
            <a:solidFill>
              <a:srgbClr val="FFFF89">
                <a:alpha val="2901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z="1800"/>
            </a:p>
          </p:txBody>
        </p:sp>
        <p:sp>
          <p:nvSpPr>
            <p:cNvPr id="1036" name="Freeform 8">
              <a:extLst>
                <a:ext uri="{FF2B5EF4-FFF2-40B4-BE49-F238E27FC236}">
                  <a16:creationId xmlns:a16="http://schemas.microsoft.com/office/drawing/2014/main" id="{F9013CDB-DE0C-9A47-AC76-74A5C2CEA03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786" y="894"/>
              <a:ext cx="70" cy="49"/>
            </a:xfrm>
            <a:custGeom>
              <a:avLst/>
              <a:gdLst>
                <a:gd name="T0" fmla="*/ 0 w 140"/>
                <a:gd name="T1" fmla="*/ 1 h 98"/>
                <a:gd name="T2" fmla="*/ 1 w 140"/>
                <a:gd name="T3" fmla="*/ 0 h 98"/>
                <a:gd name="T4" fmla="*/ 1 w 140"/>
                <a:gd name="T5" fmla="*/ 1 h 98"/>
                <a:gd name="T6" fmla="*/ 0 w 140"/>
                <a:gd name="T7" fmla="*/ 1 h 9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0" h="98">
                  <a:moveTo>
                    <a:pt x="0" y="98"/>
                  </a:moveTo>
                  <a:lnTo>
                    <a:pt x="118" y="0"/>
                  </a:lnTo>
                  <a:lnTo>
                    <a:pt x="140" y="49"/>
                  </a:lnTo>
                  <a:lnTo>
                    <a:pt x="0" y="98"/>
                  </a:lnTo>
                  <a:close/>
                </a:path>
              </a:pathLst>
            </a:custGeom>
            <a:solidFill>
              <a:srgbClr val="FFFF89">
                <a:alpha val="2901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z="1800"/>
            </a:p>
          </p:txBody>
        </p:sp>
        <p:sp>
          <p:nvSpPr>
            <p:cNvPr id="1037" name="Freeform 9">
              <a:extLst>
                <a:ext uri="{FF2B5EF4-FFF2-40B4-BE49-F238E27FC236}">
                  <a16:creationId xmlns:a16="http://schemas.microsoft.com/office/drawing/2014/main" id="{C11C3559-AA28-8F45-A259-D90A71CA12B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772" y="998"/>
              <a:ext cx="73" cy="25"/>
            </a:xfrm>
            <a:custGeom>
              <a:avLst/>
              <a:gdLst>
                <a:gd name="T0" fmla="*/ 0 w 145"/>
                <a:gd name="T1" fmla="*/ 1 h 49"/>
                <a:gd name="T2" fmla="*/ 1 w 145"/>
                <a:gd name="T3" fmla="*/ 0 h 49"/>
                <a:gd name="T4" fmla="*/ 1 w 145"/>
                <a:gd name="T5" fmla="*/ 1 h 49"/>
                <a:gd name="T6" fmla="*/ 0 w 145"/>
                <a:gd name="T7" fmla="*/ 1 h 4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5" h="49">
                  <a:moveTo>
                    <a:pt x="0" y="7"/>
                  </a:moveTo>
                  <a:lnTo>
                    <a:pt x="145" y="0"/>
                  </a:lnTo>
                  <a:lnTo>
                    <a:pt x="131" y="4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FFF89">
                <a:alpha val="2901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z="1800"/>
            </a:p>
          </p:txBody>
        </p:sp>
      </p:grpSp>
      <p:sp>
        <p:nvSpPr>
          <p:cNvPr id="1030" name="Freeform 10">
            <a:extLst>
              <a:ext uri="{FF2B5EF4-FFF2-40B4-BE49-F238E27FC236}">
                <a16:creationId xmlns:a16="http://schemas.microsoft.com/office/drawing/2014/main" id="{E4839216-AE15-F346-BA7C-C10D1DDC48F9}"/>
              </a:ext>
            </a:extLst>
          </p:cNvPr>
          <p:cNvSpPr>
            <a:spLocks/>
          </p:cNvSpPr>
          <p:nvPr userDrawn="1"/>
        </p:nvSpPr>
        <p:spPr bwMode="ltGray">
          <a:xfrm>
            <a:off x="10585" y="6300788"/>
            <a:ext cx="275167" cy="203200"/>
          </a:xfrm>
          <a:custGeom>
            <a:avLst/>
            <a:gdLst>
              <a:gd name="T0" fmla="*/ 2147483647 w 130"/>
              <a:gd name="T1" fmla="*/ 0 h 128"/>
              <a:gd name="T2" fmla="*/ 2147483647 w 130"/>
              <a:gd name="T3" fmla="*/ 2147483647 h 128"/>
              <a:gd name="T4" fmla="*/ 2147483647 w 130"/>
              <a:gd name="T5" fmla="*/ 2147483647 h 128"/>
              <a:gd name="T6" fmla="*/ 2147483647 w 130"/>
              <a:gd name="T7" fmla="*/ 2147483647 h 128"/>
              <a:gd name="T8" fmla="*/ 2147483647 w 130"/>
              <a:gd name="T9" fmla="*/ 2147483647 h 128"/>
              <a:gd name="T10" fmla="*/ 2147483647 w 130"/>
              <a:gd name="T11" fmla="*/ 2147483647 h 128"/>
              <a:gd name="T12" fmla="*/ 2147483647 w 130"/>
              <a:gd name="T13" fmla="*/ 2147483647 h 128"/>
              <a:gd name="T14" fmla="*/ 2147483647 w 130"/>
              <a:gd name="T15" fmla="*/ 2147483647 h 128"/>
              <a:gd name="T16" fmla="*/ 0 w 130"/>
              <a:gd name="T17" fmla="*/ 2147483647 h 128"/>
              <a:gd name="T18" fmla="*/ 0 w 130"/>
              <a:gd name="T19" fmla="*/ 2147483647 h 128"/>
              <a:gd name="T20" fmla="*/ 2147483647 w 130"/>
              <a:gd name="T21" fmla="*/ 2147483647 h 128"/>
              <a:gd name="T22" fmla="*/ 2147483647 w 130"/>
              <a:gd name="T23" fmla="*/ 2147483647 h 128"/>
              <a:gd name="T24" fmla="*/ 2147483647 w 130"/>
              <a:gd name="T25" fmla="*/ 2147483647 h 128"/>
              <a:gd name="T26" fmla="*/ 2147483647 w 130"/>
              <a:gd name="T27" fmla="*/ 2147483647 h 128"/>
              <a:gd name="T28" fmla="*/ 2147483647 w 130"/>
              <a:gd name="T29" fmla="*/ 2147483647 h 128"/>
              <a:gd name="T30" fmla="*/ 2147483647 w 130"/>
              <a:gd name="T31" fmla="*/ 2147483647 h 128"/>
              <a:gd name="T32" fmla="*/ 2147483647 w 130"/>
              <a:gd name="T33" fmla="*/ 2147483647 h 128"/>
              <a:gd name="T34" fmla="*/ 2147483647 w 130"/>
              <a:gd name="T35" fmla="*/ 2147483647 h 128"/>
              <a:gd name="T36" fmla="*/ 2147483647 w 130"/>
              <a:gd name="T37" fmla="*/ 2147483647 h 128"/>
              <a:gd name="T38" fmla="*/ 2147483647 w 130"/>
              <a:gd name="T39" fmla="*/ 2147483647 h 128"/>
              <a:gd name="T40" fmla="*/ 2147483647 w 130"/>
              <a:gd name="T41" fmla="*/ 2147483647 h 128"/>
              <a:gd name="T42" fmla="*/ 2147483647 w 130"/>
              <a:gd name="T43" fmla="*/ 2147483647 h 128"/>
              <a:gd name="T44" fmla="*/ 2147483647 w 130"/>
              <a:gd name="T45" fmla="*/ 2147483647 h 128"/>
              <a:gd name="T46" fmla="*/ 2147483647 w 130"/>
              <a:gd name="T47" fmla="*/ 2147483647 h 128"/>
              <a:gd name="T48" fmla="*/ 2147483647 w 130"/>
              <a:gd name="T49" fmla="*/ 2147483647 h 128"/>
              <a:gd name="T50" fmla="*/ 2147483647 w 130"/>
              <a:gd name="T51" fmla="*/ 2147483647 h 128"/>
              <a:gd name="T52" fmla="*/ 2147483647 w 130"/>
              <a:gd name="T53" fmla="*/ 2147483647 h 128"/>
              <a:gd name="T54" fmla="*/ 2147483647 w 130"/>
              <a:gd name="T55" fmla="*/ 0 h 128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130" h="128">
                <a:moveTo>
                  <a:pt x="103" y="0"/>
                </a:moveTo>
                <a:lnTo>
                  <a:pt x="130" y="128"/>
                </a:lnTo>
                <a:lnTo>
                  <a:pt x="125" y="126"/>
                </a:lnTo>
                <a:lnTo>
                  <a:pt x="111" y="121"/>
                </a:lnTo>
                <a:lnTo>
                  <a:pt x="92" y="111"/>
                </a:lnTo>
                <a:lnTo>
                  <a:pt x="68" y="103"/>
                </a:lnTo>
                <a:lnTo>
                  <a:pt x="41" y="94"/>
                </a:lnTo>
                <a:lnTo>
                  <a:pt x="19" y="90"/>
                </a:lnTo>
                <a:lnTo>
                  <a:pt x="0" y="93"/>
                </a:lnTo>
                <a:lnTo>
                  <a:pt x="0" y="72"/>
                </a:lnTo>
                <a:lnTo>
                  <a:pt x="12" y="70"/>
                </a:lnTo>
                <a:lnTo>
                  <a:pt x="24" y="66"/>
                </a:lnTo>
                <a:lnTo>
                  <a:pt x="38" y="66"/>
                </a:lnTo>
                <a:lnTo>
                  <a:pt x="51" y="67"/>
                </a:lnTo>
                <a:lnTo>
                  <a:pt x="65" y="70"/>
                </a:lnTo>
                <a:lnTo>
                  <a:pt x="78" y="78"/>
                </a:lnTo>
                <a:lnTo>
                  <a:pt x="81" y="74"/>
                </a:lnTo>
                <a:lnTo>
                  <a:pt x="81" y="58"/>
                </a:lnTo>
                <a:lnTo>
                  <a:pt x="82" y="37"/>
                </a:lnTo>
                <a:lnTo>
                  <a:pt x="82" y="29"/>
                </a:lnTo>
                <a:lnTo>
                  <a:pt x="80" y="29"/>
                </a:lnTo>
                <a:lnTo>
                  <a:pt x="77" y="27"/>
                </a:lnTo>
                <a:lnTo>
                  <a:pt x="76" y="22"/>
                </a:lnTo>
                <a:lnTo>
                  <a:pt x="75" y="19"/>
                </a:lnTo>
                <a:lnTo>
                  <a:pt x="76" y="15"/>
                </a:lnTo>
                <a:lnTo>
                  <a:pt x="79" y="10"/>
                </a:lnTo>
                <a:lnTo>
                  <a:pt x="89" y="6"/>
                </a:lnTo>
                <a:lnTo>
                  <a:pt x="103" y="0"/>
                </a:lnTo>
                <a:close/>
              </a:path>
            </a:pathLst>
          </a:custGeom>
          <a:solidFill>
            <a:srgbClr val="FFFF89">
              <a:alpha val="2313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 sz="1800"/>
          </a:p>
        </p:txBody>
      </p:sp>
      <p:sp>
        <p:nvSpPr>
          <p:cNvPr id="1031" name="Freeform 11">
            <a:extLst>
              <a:ext uri="{FF2B5EF4-FFF2-40B4-BE49-F238E27FC236}">
                <a16:creationId xmlns:a16="http://schemas.microsoft.com/office/drawing/2014/main" id="{4564AF04-0A84-C243-ABF8-9CA04A074D7E}"/>
              </a:ext>
            </a:extLst>
          </p:cNvPr>
          <p:cNvSpPr>
            <a:spLocks/>
          </p:cNvSpPr>
          <p:nvPr userDrawn="1"/>
        </p:nvSpPr>
        <p:spPr bwMode="ltGray">
          <a:xfrm>
            <a:off x="10584" y="6270626"/>
            <a:ext cx="99483" cy="136525"/>
          </a:xfrm>
          <a:custGeom>
            <a:avLst/>
            <a:gdLst>
              <a:gd name="T0" fmla="*/ 2147483647 w 47"/>
              <a:gd name="T1" fmla="*/ 0 h 86"/>
              <a:gd name="T2" fmla="*/ 2147483647 w 47"/>
              <a:gd name="T3" fmla="*/ 2147483647 h 86"/>
              <a:gd name="T4" fmla="*/ 0 w 47"/>
              <a:gd name="T5" fmla="*/ 2147483647 h 86"/>
              <a:gd name="T6" fmla="*/ 0 w 47"/>
              <a:gd name="T7" fmla="*/ 2147483647 h 86"/>
              <a:gd name="T8" fmla="*/ 2147483647 w 47"/>
              <a:gd name="T9" fmla="*/ 2147483647 h 86"/>
              <a:gd name="T10" fmla="*/ 2147483647 w 47"/>
              <a:gd name="T11" fmla="*/ 2147483647 h 86"/>
              <a:gd name="T12" fmla="*/ 2147483647 w 47"/>
              <a:gd name="T13" fmla="*/ 2147483647 h 86"/>
              <a:gd name="T14" fmla="*/ 2147483647 w 47"/>
              <a:gd name="T15" fmla="*/ 2147483647 h 86"/>
              <a:gd name="T16" fmla="*/ 2147483647 w 47"/>
              <a:gd name="T17" fmla="*/ 2147483647 h 86"/>
              <a:gd name="T18" fmla="*/ 2147483647 w 47"/>
              <a:gd name="T19" fmla="*/ 2147483647 h 86"/>
              <a:gd name="T20" fmla="*/ 2147483647 w 47"/>
              <a:gd name="T21" fmla="*/ 0 h 8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47" h="86">
                <a:moveTo>
                  <a:pt x="37" y="0"/>
                </a:moveTo>
                <a:lnTo>
                  <a:pt x="15" y="37"/>
                </a:lnTo>
                <a:lnTo>
                  <a:pt x="0" y="59"/>
                </a:lnTo>
                <a:lnTo>
                  <a:pt x="0" y="86"/>
                </a:lnTo>
                <a:lnTo>
                  <a:pt x="8" y="82"/>
                </a:lnTo>
                <a:lnTo>
                  <a:pt x="20" y="73"/>
                </a:lnTo>
                <a:lnTo>
                  <a:pt x="33" y="63"/>
                </a:lnTo>
                <a:lnTo>
                  <a:pt x="42" y="51"/>
                </a:lnTo>
                <a:lnTo>
                  <a:pt x="47" y="36"/>
                </a:lnTo>
                <a:lnTo>
                  <a:pt x="46" y="19"/>
                </a:lnTo>
                <a:lnTo>
                  <a:pt x="37" y="0"/>
                </a:lnTo>
                <a:close/>
              </a:path>
            </a:pathLst>
          </a:custGeom>
          <a:solidFill>
            <a:srgbClr val="FFFF89">
              <a:alpha val="2313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 sz="1800"/>
          </a:p>
        </p:txBody>
      </p:sp>
      <p:pic>
        <p:nvPicPr>
          <p:cNvPr id="1032" name="Picture 12" descr="Ｒロゴマーク(背景なし）">
            <a:extLst>
              <a:ext uri="{FF2B5EF4-FFF2-40B4-BE49-F238E27FC236}">
                <a16:creationId xmlns:a16="http://schemas.microsoft.com/office/drawing/2014/main" id="{18FD0C1E-D4D8-D641-866A-20B74475FE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568" y="1"/>
            <a:ext cx="1985433" cy="148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DBA48F-73AE-BA4A-84D7-4F69E2072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10A8193-0EB0-A54E-85F8-FA315243C9DC}" type="slidenum">
              <a:rPr lang="ja-JP" altLang="en-US"/>
              <a:pPr/>
              <a:t>‹#›</a:t>
            </a:fld>
            <a:endParaRPr lang="ja-JP" altLang="en-US"/>
          </a:p>
        </p:txBody>
      </p:sp>
      <p:sp>
        <p:nvSpPr>
          <p:cNvPr id="13" name="Text Box 16">
            <a:extLst>
              <a:ext uri="{FF2B5EF4-FFF2-40B4-BE49-F238E27FC236}">
                <a16:creationId xmlns:a16="http://schemas.microsoft.com/office/drawing/2014/main" id="{13C1D357-6C46-AC41-8E70-D3C0224410D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926417" y="6503988"/>
            <a:ext cx="4747683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ja-JP" altLang="en-US" sz="1000" dirty="0">
                <a:latin typeface="小塚ゴシック Pr6N M" pitchFamily="34" charset="-128"/>
                <a:ea typeface="小塚ゴシック Pr6N M" pitchFamily="34" charset="-128"/>
              </a:rPr>
              <a:t>無限の可能性、ここが最先端　－</a:t>
            </a:r>
            <a:r>
              <a:rPr lang="en-US" altLang="ja-JP" sz="1000" dirty="0">
                <a:latin typeface="小塚ゴシック Pr6N M" pitchFamily="34" charset="-128"/>
                <a:ea typeface="小塚ゴシック Pr6N M" pitchFamily="34" charset="-128"/>
              </a:rPr>
              <a:t>Outgrow your limits</a:t>
            </a:r>
            <a:r>
              <a:rPr lang="ja-JP" altLang="en-US" sz="1000" dirty="0">
                <a:latin typeface="小塚ゴシック Pr6N M" pitchFamily="34" charset="-128"/>
                <a:ea typeface="小塚ゴシック Pr6N M" pitchFamily="34" charset="-128"/>
              </a:rPr>
              <a:t>－</a:t>
            </a:r>
          </a:p>
        </p:txBody>
      </p:sp>
    </p:spTree>
    <p:extLst>
      <p:ext uri="{BB962C8B-B14F-4D97-AF65-F5344CB8AC3E}">
        <p14:creationId xmlns:p14="http://schemas.microsoft.com/office/powerpoint/2010/main" val="845121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ＭＳ Ｐゴシック" pitchFamily="50" charset="-128"/>
          <a:ea typeface="ＭＳ Ｐゴシック" pitchFamily="50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ＭＳ Ｐゴシック" pitchFamily="50" charset="-128"/>
          <a:ea typeface="ＭＳ Ｐゴシック" pitchFamily="50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ＭＳ Ｐゴシック" pitchFamily="50" charset="-128"/>
          <a:ea typeface="ＭＳ Ｐゴシック" pitchFamily="50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ＭＳ Ｐゴシック" pitchFamily="50" charset="-128"/>
          <a:ea typeface="ＭＳ Ｐゴシック" pitchFamily="50" charset="-128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ＭＳ Ｐゴシック" pitchFamily="50" charset="-128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ＭＳ Ｐゴシック" pitchFamily="50" charset="-128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ＭＳ Ｐゴシック" pitchFamily="50" charset="-128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ＭＳ Ｐゴシック" pitchFamily="50" charset="-128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u"/>
        <a:defRPr kumimoji="1"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8.sv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8.sv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618E18-FB89-594F-A090-C52231E8C5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altLang="ja-JP" dirty="0"/>
              <a:t>Smart </a:t>
            </a:r>
            <a:r>
              <a:rPr lang="fr-FR" altLang="ja-JP" dirty="0" err="1"/>
              <a:t>Contract-Based</a:t>
            </a:r>
            <a:r>
              <a:rPr lang="fr-FR" altLang="ja-JP" dirty="0"/>
              <a:t> Access Control for the Internet of </a:t>
            </a:r>
            <a:r>
              <a:rPr lang="fr-FR" altLang="ja-JP" dirty="0" err="1"/>
              <a:t>Things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22E8F92-E63F-CF4C-8DD7-AE7CAC2E42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Masanari Yamamoto</a:t>
            </a:r>
          </a:p>
          <a:p>
            <a:r>
              <a:rPr lang="en-US" altLang="ja-JP" dirty="0"/>
              <a:t>Yuta Nakamura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6339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タイトル 1">
            <a:extLst>
              <a:ext uri="{FF2B5EF4-FFF2-40B4-BE49-F238E27FC236}">
                <a16:creationId xmlns:a16="http://schemas.microsoft.com/office/drawing/2014/main" id="{0EB09679-BEE7-3B4F-9BF3-F3EA02A13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ja-JP" dirty="0"/>
              <a:t>Background</a:t>
            </a:r>
            <a:endParaRPr lang="ja-JP" altLang="en-US" dirty="0"/>
          </a:p>
        </p:txBody>
      </p:sp>
      <p:sp>
        <p:nvSpPr>
          <p:cNvPr id="6146" name="スライド番号プレースホルダー 1">
            <a:extLst>
              <a:ext uri="{FF2B5EF4-FFF2-40B4-BE49-F238E27FC236}">
                <a16:creationId xmlns:a16="http://schemas.microsoft.com/office/drawing/2014/main" id="{5B6AE466-BC1E-4848-AA79-2685278F82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CC1D519-A29D-9740-A31F-3F913D2F82A3}" type="slidenum">
              <a:rPr lang="ja-JP" altLang="en-US" sz="120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ja-JP" altLang="en-US" sz="1200">
              <a:solidFill>
                <a:srgbClr val="000000"/>
              </a:solidFill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9C39A8F3-8496-2345-8233-92FFF1988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765176"/>
            <a:ext cx="9144000" cy="6092825"/>
          </a:xfrm>
        </p:spPr>
        <p:txBody>
          <a:bodyPr/>
          <a:lstStyle/>
          <a:p>
            <a:pPr>
              <a:buFont typeface="Wingdings" charset="0"/>
              <a:buChar char="u"/>
              <a:defRPr/>
            </a:pPr>
            <a:r>
              <a:rPr lang="en-US" altLang="ja-JP" sz="2800" dirty="0"/>
              <a:t>Thanks to the rapid advance of networking technologies, a huge number of objects are being connected to the Internet (e.g. IoT)</a:t>
            </a:r>
          </a:p>
          <a:p>
            <a:pPr>
              <a:buFont typeface="Wingdings" charset="0"/>
              <a:buChar char="u"/>
              <a:defRPr/>
            </a:pPr>
            <a:endParaRPr lang="en-US" altLang="ja-JP" sz="1050" dirty="0"/>
          </a:p>
          <a:p>
            <a:pPr>
              <a:buFont typeface="Wingdings" charset="0"/>
              <a:buChar char="u"/>
              <a:defRPr/>
            </a:pPr>
            <a:r>
              <a:rPr lang="en-US" altLang="ja-JP" sz="2800" dirty="0"/>
              <a:t>Strict access control has to be implemented into </a:t>
            </a:r>
            <a:r>
              <a:rPr lang="en-US" altLang="ja-JP" sz="2800" dirty="0" err="1"/>
              <a:t>loT</a:t>
            </a:r>
            <a:r>
              <a:rPr lang="en-US" altLang="ja-JP" sz="2800" dirty="0"/>
              <a:t> systems </a:t>
            </a:r>
          </a:p>
          <a:p>
            <a:pPr lvl="1">
              <a:buFont typeface="Wingdings" charset="0"/>
              <a:buChar char="u"/>
              <a:defRPr/>
            </a:pPr>
            <a:r>
              <a:rPr lang="en-US" altLang="ja-JP" sz="2000" dirty="0"/>
              <a:t>Smart lock system for home doors</a:t>
            </a:r>
          </a:p>
          <a:p>
            <a:pPr lvl="1">
              <a:buFont typeface="Wingdings" charset="0"/>
              <a:buChar char="u"/>
              <a:defRPr/>
            </a:pPr>
            <a:r>
              <a:rPr lang="en-US" altLang="ja-JP" sz="2000" dirty="0"/>
              <a:t>Automatic operation vehicle control devices</a:t>
            </a:r>
          </a:p>
          <a:p>
            <a:pPr>
              <a:buFont typeface="Wingdings" charset="0"/>
              <a:buChar char="u"/>
              <a:defRPr/>
            </a:pPr>
            <a:endParaRPr lang="en-US" altLang="ja-JP" sz="1050" dirty="0"/>
          </a:p>
          <a:p>
            <a:pPr>
              <a:buFont typeface="Wingdings" charset="0"/>
              <a:buChar char="u"/>
              <a:defRPr/>
            </a:pPr>
            <a:endParaRPr lang="en-US" altLang="ja-JP" sz="105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7992540-0055-1649-9D9E-79EE0C3EBB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4" b="7400"/>
          <a:stretch/>
        </p:blipFill>
        <p:spPr>
          <a:xfrm>
            <a:off x="6810703" y="4224036"/>
            <a:ext cx="2186152" cy="214921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EE789BA-F1F0-7E4B-A5DA-803EEE838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504" y="4250159"/>
            <a:ext cx="2975580" cy="212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16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4EE773-F2BA-F741-9870-DD96B9BBE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Background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C0435E2-D47D-AA49-A47E-5A48272D28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F1F963-BD6B-644A-B352-6AC5913BD479}" type="slidenum">
              <a:rPr lang="ja-JP" altLang="en-US" smtClean="0"/>
              <a:pPr/>
              <a:t>3</a:t>
            </a:fld>
            <a:endParaRPr lang="ja-JP" altLang="en-US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2EE012C3-E0B5-3946-989C-5DCF9B3B6D0A}"/>
              </a:ext>
            </a:extLst>
          </p:cNvPr>
          <p:cNvSpPr txBox="1">
            <a:spLocks/>
          </p:cNvSpPr>
          <p:nvPr/>
        </p:nvSpPr>
        <p:spPr bwMode="auto">
          <a:xfrm>
            <a:off x="1524000" y="765176"/>
            <a:ext cx="9144000" cy="609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u"/>
              <a:defRPr kumimoji="1" sz="32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charset="0"/>
              <a:buChar char="u"/>
              <a:defRPr/>
            </a:pPr>
            <a:r>
              <a:rPr lang="en-US" altLang="ja-JP" sz="2800" dirty="0"/>
              <a:t>However, traditional centralized access control schemes have crucial issues</a:t>
            </a:r>
          </a:p>
          <a:p>
            <a:pPr lvl="1">
              <a:buFont typeface="Wingdings" charset="0"/>
              <a:buChar char="u"/>
              <a:defRPr/>
            </a:pPr>
            <a:r>
              <a:rPr lang="en-US" altLang="ja-JP" sz="2000" dirty="0"/>
              <a:t>When adversaries hack centralized access control schemes,</a:t>
            </a:r>
            <a:r>
              <a:rPr lang="ja-JP" altLang="en-US" sz="2000"/>
              <a:t> </a:t>
            </a:r>
            <a:br>
              <a:rPr lang="en-US" altLang="ja-JP" sz="2000" dirty="0"/>
            </a:br>
            <a:r>
              <a:rPr lang="en-US" altLang="ja-JP" sz="2000" dirty="0"/>
              <a:t>they can tamper with access control policies</a:t>
            </a:r>
          </a:p>
          <a:p>
            <a:pPr lvl="1">
              <a:buFont typeface="Wingdings" charset="0"/>
              <a:buChar char="u"/>
              <a:defRPr/>
            </a:pPr>
            <a:r>
              <a:rPr lang="en-US" altLang="ja-JP" sz="2000" dirty="0"/>
              <a:t>If the centralized server breaks down, the system is not available </a:t>
            </a:r>
            <a:br>
              <a:rPr lang="en-US" altLang="ja-JP" sz="2000" dirty="0"/>
            </a:br>
            <a:r>
              <a:rPr lang="en-US" altLang="ja-JP" sz="2000" dirty="0"/>
              <a:t>(e.g. Someone can’t enter his/her house)</a:t>
            </a:r>
            <a:endParaRPr lang="en-US" altLang="ja-JP" sz="2000" kern="0" dirty="0"/>
          </a:p>
          <a:p>
            <a:pPr>
              <a:buFont typeface="Wingdings" charset="0"/>
              <a:buChar char="u"/>
              <a:defRPr/>
            </a:pPr>
            <a:endParaRPr lang="en-US" altLang="ja-JP" sz="1050" kern="0" dirty="0"/>
          </a:p>
          <a:p>
            <a:pPr>
              <a:buFont typeface="Wingdings" charset="0"/>
              <a:buChar char="u"/>
              <a:defRPr/>
            </a:pPr>
            <a:endParaRPr lang="en-US" altLang="ja-JP" sz="1050" kern="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B302B12-7099-8A4E-AE43-226AB5A6C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983" y="3107428"/>
            <a:ext cx="6772272" cy="361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26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6E4A3B-A675-434E-8220-628105799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ja-JP" dirty="0"/>
              <a:t>Objective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4252B7-34D6-EF43-A37D-C8C1A7063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0"/>
              <a:buChar char="u"/>
              <a:defRPr/>
            </a:pPr>
            <a:r>
              <a:rPr lang="en-US" altLang="ja-JP" sz="2800" dirty="0"/>
              <a:t>We propose a distributed access control scheme </a:t>
            </a:r>
            <a:br>
              <a:rPr lang="en-US" altLang="ja-JP" sz="2800" dirty="0"/>
            </a:br>
            <a:r>
              <a:rPr lang="en-US" altLang="ja-JP" sz="2800" dirty="0"/>
              <a:t>based on </a:t>
            </a:r>
            <a:r>
              <a:rPr lang="en-US" altLang="ja-JP" sz="2800" baseline="30000" dirty="0"/>
              <a:t>[Y. </a:t>
            </a:r>
            <a:r>
              <a:rPr lang="en-US" altLang="ja-JP" sz="2800" baseline="30000" dirty="0" err="1"/>
              <a:t>Zhang,et.al</a:t>
            </a:r>
            <a:r>
              <a:rPr lang="en-US" altLang="ja-JP" sz="2800" baseline="30000" dirty="0"/>
              <a:t>, 2018]</a:t>
            </a:r>
          </a:p>
          <a:p>
            <a:pPr marL="0" indent="0">
              <a:buNone/>
              <a:defRPr/>
            </a:pPr>
            <a:endParaRPr lang="ja-JP" altLang="en-US"/>
          </a:p>
        </p:txBody>
      </p:sp>
      <p:sp>
        <p:nvSpPr>
          <p:cNvPr id="7171" name="スライド番号プレースホルダー 3">
            <a:extLst>
              <a:ext uri="{FF2B5EF4-FFF2-40B4-BE49-F238E27FC236}">
                <a16:creationId xmlns:a16="http://schemas.microsoft.com/office/drawing/2014/main" id="{25C6F5E8-7E34-524B-9804-F8FBB04B51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2262311-ACB2-7B4E-8884-27B14AC6D632}" type="slidenum">
              <a:rPr lang="ja-JP" altLang="en-US" sz="1200"/>
              <a:pPr/>
              <a:t>4</a:t>
            </a:fld>
            <a:endParaRPr lang="ja-JP" altLang="en-US" sz="1200"/>
          </a:p>
        </p:txBody>
      </p: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4E5E2F3C-D2BC-6349-9662-B12E1B3B2BA4}"/>
              </a:ext>
            </a:extLst>
          </p:cNvPr>
          <p:cNvGrpSpPr/>
          <p:nvPr/>
        </p:nvGrpSpPr>
        <p:grpSpPr>
          <a:xfrm>
            <a:off x="1961171" y="1656657"/>
            <a:ext cx="8656028" cy="5094819"/>
            <a:chOff x="437171" y="1453359"/>
            <a:chExt cx="9110415" cy="5296376"/>
          </a:xfrm>
        </p:grpSpPr>
        <p:pic>
          <p:nvPicPr>
            <p:cNvPr id="10" name="グラフィックス 9" descr="Computer">
              <a:extLst>
                <a:ext uri="{FF2B5EF4-FFF2-40B4-BE49-F238E27FC236}">
                  <a16:creationId xmlns:a16="http://schemas.microsoft.com/office/drawing/2014/main" id="{26AEDBE2-C625-1A4A-9296-4ED39C8B8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06086" y="4967489"/>
              <a:ext cx="914400" cy="914400"/>
            </a:xfrm>
            <a:prstGeom prst="rect">
              <a:avLst/>
            </a:prstGeom>
          </p:spPr>
        </p:pic>
        <p:pic>
          <p:nvPicPr>
            <p:cNvPr id="12" name="グラフィックス 11" descr="SmartPhone">
              <a:extLst>
                <a:ext uri="{FF2B5EF4-FFF2-40B4-BE49-F238E27FC236}">
                  <a16:creationId xmlns:a16="http://schemas.microsoft.com/office/drawing/2014/main" id="{FD51627F-8909-9840-8D9E-0DBAF11C9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37061" y="5099022"/>
              <a:ext cx="639762" cy="639762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D0EE3166-53D2-1745-B89A-A38AD89EB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8524" y="1860328"/>
              <a:ext cx="1149242" cy="1149242"/>
            </a:xfrm>
            <a:prstGeom prst="rect">
              <a:avLst/>
            </a:prstGeom>
          </p:spPr>
        </p:pic>
        <p:pic>
          <p:nvPicPr>
            <p:cNvPr id="18" name="グラフィックス 17" descr="SecurityCamera">
              <a:extLst>
                <a:ext uri="{FF2B5EF4-FFF2-40B4-BE49-F238E27FC236}">
                  <a16:creationId xmlns:a16="http://schemas.microsoft.com/office/drawing/2014/main" id="{EDF50B27-94E1-284A-AA9E-46634D9A2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20636" y="5859165"/>
              <a:ext cx="664523" cy="664523"/>
            </a:xfrm>
            <a:prstGeom prst="rect">
              <a:avLst/>
            </a:prstGeom>
          </p:spPr>
        </p:pic>
        <p:pic>
          <p:nvPicPr>
            <p:cNvPr id="24" name="グラフィックス 23" descr="Key">
              <a:extLst>
                <a:ext uri="{FF2B5EF4-FFF2-40B4-BE49-F238E27FC236}">
                  <a16:creationId xmlns:a16="http://schemas.microsoft.com/office/drawing/2014/main" id="{C404CCD6-1BA3-0345-BF1A-CA0C74C5F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37171" y="5919853"/>
              <a:ext cx="437536" cy="437536"/>
            </a:xfrm>
            <a:prstGeom prst="rect">
              <a:avLst/>
            </a:prstGeom>
          </p:spPr>
        </p:pic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5C0E9BD2-0C2D-594F-8F51-5F0D535A06F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75142" y="4604873"/>
              <a:ext cx="1287143" cy="7372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29" name="グラフィックス 28" descr="House">
              <a:extLst>
                <a:ext uri="{FF2B5EF4-FFF2-40B4-BE49-F238E27FC236}">
                  <a16:creationId xmlns:a16="http://schemas.microsoft.com/office/drawing/2014/main" id="{9F94E113-1F72-104F-A542-97E3D8F07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85680" y="4967489"/>
              <a:ext cx="914400" cy="914400"/>
            </a:xfrm>
            <a:prstGeom prst="rect">
              <a:avLst/>
            </a:prstGeom>
          </p:spPr>
        </p:pic>
        <p:pic>
          <p:nvPicPr>
            <p:cNvPr id="33" name="グラフィックス 32" descr="Thermometer">
              <a:extLst>
                <a:ext uri="{FF2B5EF4-FFF2-40B4-BE49-F238E27FC236}">
                  <a16:creationId xmlns:a16="http://schemas.microsoft.com/office/drawing/2014/main" id="{52F05D72-4348-7248-8E3A-F30ED5D6A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012390" y="5899223"/>
              <a:ext cx="545690" cy="545690"/>
            </a:xfrm>
            <a:prstGeom prst="rect">
              <a:avLst/>
            </a:prstGeom>
          </p:spPr>
        </p:pic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CA078A1F-FC4D-EC46-B953-46129F54D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6803" y="2000411"/>
              <a:ext cx="1177075" cy="1177075"/>
            </a:xfrm>
            <a:prstGeom prst="rect">
              <a:avLst/>
            </a:prstGeom>
          </p:spPr>
        </p:pic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7DF72C31-33B4-3345-A5CF-085620DC86DA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5173009" y="4303991"/>
              <a:ext cx="1609563" cy="103816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979BB707-7BDC-5C4F-9974-940855FEFDA0}"/>
                </a:ext>
              </a:extLst>
            </p:cNvPr>
            <p:cNvSpPr txBox="1"/>
            <p:nvPr/>
          </p:nvSpPr>
          <p:spPr>
            <a:xfrm>
              <a:off x="6688399" y="5758160"/>
              <a:ext cx="1817504" cy="415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000" dirty="0"/>
                <a:t>user device</a:t>
              </a:r>
              <a:endParaRPr lang="ja-JP" altLang="en-US" sz="2000"/>
            </a:p>
          </p:txBody>
        </p:sp>
        <p:pic>
          <p:nvPicPr>
            <p:cNvPr id="41" name="図 40">
              <a:extLst>
                <a:ext uri="{FF2B5EF4-FFF2-40B4-BE49-F238E27FC236}">
                  <a16:creationId xmlns:a16="http://schemas.microsoft.com/office/drawing/2014/main" id="{84A98C22-860E-9840-B641-6A05B2F5A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4400" y="3160389"/>
              <a:ext cx="2732452" cy="2732452"/>
            </a:xfrm>
            <a:prstGeom prst="rect">
              <a:avLst/>
            </a:prstGeom>
          </p:spPr>
        </p:pic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FF73EFB1-9F8F-AA48-9574-652F9C74048F}"/>
                </a:ext>
              </a:extLst>
            </p:cNvPr>
            <p:cNvSpPr txBox="1"/>
            <p:nvPr/>
          </p:nvSpPr>
          <p:spPr>
            <a:xfrm>
              <a:off x="3450863" y="4310384"/>
              <a:ext cx="1992378" cy="415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000" dirty="0"/>
                <a:t>P2P network</a:t>
              </a:r>
              <a:endParaRPr lang="ja-JP" altLang="en-US" sz="2000"/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7E480392-2576-4143-80B8-0CA85B48A820}"/>
                </a:ext>
              </a:extLst>
            </p:cNvPr>
            <p:cNvSpPr txBox="1"/>
            <p:nvPr/>
          </p:nvSpPr>
          <p:spPr>
            <a:xfrm>
              <a:off x="570519" y="6333796"/>
              <a:ext cx="1944721" cy="415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000" dirty="0"/>
                <a:t>smart house</a:t>
              </a:r>
              <a:endParaRPr lang="ja-JP" altLang="en-US" sz="2000"/>
            </a:p>
          </p:txBody>
        </p: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3C4E47D2-0787-A54E-838A-DEA15AB58795}"/>
                </a:ext>
              </a:extLst>
            </p:cNvPr>
            <p:cNvSpPr txBox="1"/>
            <p:nvPr/>
          </p:nvSpPr>
          <p:spPr>
            <a:xfrm>
              <a:off x="5214629" y="2983347"/>
              <a:ext cx="1354172" cy="415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000" dirty="0"/>
                <a:t>storage</a:t>
              </a:r>
              <a:endParaRPr lang="ja-JP" altLang="en-US" sz="2000"/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DA082CA8-BC3A-0846-8CD8-8A911909E724}"/>
                </a:ext>
              </a:extLst>
            </p:cNvPr>
            <p:cNvSpPr txBox="1"/>
            <p:nvPr/>
          </p:nvSpPr>
          <p:spPr>
            <a:xfrm>
              <a:off x="6570228" y="2983229"/>
              <a:ext cx="1076633" cy="415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000" dirty="0"/>
                <a:t>server</a:t>
              </a:r>
              <a:endParaRPr lang="ja-JP" altLang="en-US" sz="2000"/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2E6C6B21-471A-3D47-805E-044F2E3055B3}"/>
                </a:ext>
              </a:extLst>
            </p:cNvPr>
            <p:cNvSpPr/>
            <p:nvPr/>
          </p:nvSpPr>
          <p:spPr bwMode="auto">
            <a:xfrm>
              <a:off x="5219859" y="1453359"/>
              <a:ext cx="4327727" cy="203591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 sz="2000">
                <a:latin typeface="Arial" charset="0"/>
                <a:ea typeface="ＭＳ Ｐゴシック" pitchFamily="50" charset="-128"/>
              </a:endParaRPr>
            </a:p>
          </p:txBody>
        </p: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51FD90D1-32B0-3247-8176-9ED1D3E02B2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070754" y="3489269"/>
              <a:ext cx="423868" cy="45717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55" name="図 54">
              <a:extLst>
                <a:ext uri="{FF2B5EF4-FFF2-40B4-BE49-F238E27FC236}">
                  <a16:creationId xmlns:a16="http://schemas.microsoft.com/office/drawing/2014/main" id="{46599294-BC42-4E4F-B484-F5581DF92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9749" y="5188056"/>
              <a:ext cx="570104" cy="570104"/>
            </a:xfrm>
            <a:prstGeom prst="rect">
              <a:avLst/>
            </a:prstGeom>
          </p:spPr>
        </p:pic>
        <p:pic>
          <p:nvPicPr>
            <p:cNvPr id="56" name="図 55">
              <a:extLst>
                <a:ext uri="{FF2B5EF4-FFF2-40B4-BE49-F238E27FC236}">
                  <a16:creationId xmlns:a16="http://schemas.microsoft.com/office/drawing/2014/main" id="{D2370FF6-217D-FC4E-B3C1-5ABD83ED9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782" y="5287210"/>
              <a:ext cx="570104" cy="570104"/>
            </a:xfrm>
            <a:prstGeom prst="rect">
              <a:avLst/>
            </a:prstGeom>
          </p:spPr>
        </p:pic>
        <p:pic>
          <p:nvPicPr>
            <p:cNvPr id="57" name="図 56">
              <a:extLst>
                <a:ext uri="{FF2B5EF4-FFF2-40B4-BE49-F238E27FC236}">
                  <a16:creationId xmlns:a16="http://schemas.microsoft.com/office/drawing/2014/main" id="{F880B37A-DBC2-CD48-9660-9BFC8DB04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3703" y="2210678"/>
              <a:ext cx="1125665" cy="1125665"/>
            </a:xfrm>
            <a:prstGeom prst="rect">
              <a:avLst/>
            </a:prstGeom>
          </p:spPr>
        </p:pic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660F5D47-D501-F044-94F9-D7DCE42DC1B2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2405473" y="3216306"/>
              <a:ext cx="1063868" cy="76036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62" name="図 61">
              <a:extLst>
                <a:ext uri="{FF2B5EF4-FFF2-40B4-BE49-F238E27FC236}">
                  <a16:creationId xmlns:a16="http://schemas.microsoft.com/office/drawing/2014/main" id="{D360AF0C-7318-5A4C-9417-EA491335B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221" y="2753909"/>
              <a:ext cx="570104" cy="570104"/>
            </a:xfrm>
            <a:prstGeom prst="rect">
              <a:avLst/>
            </a:prstGeom>
          </p:spPr>
        </p:pic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0A64DB04-69CD-1D4A-8B05-B61B8D5B4F24}"/>
                </a:ext>
              </a:extLst>
            </p:cNvPr>
            <p:cNvSpPr txBox="1"/>
            <p:nvPr/>
          </p:nvSpPr>
          <p:spPr>
            <a:xfrm>
              <a:off x="1085620" y="3313293"/>
              <a:ext cx="1579044" cy="415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000" dirty="0"/>
                <a:t>adversary</a:t>
              </a:r>
              <a:endParaRPr lang="ja-JP" altLang="en-US" sz="2000"/>
            </a:p>
          </p:txBody>
        </p: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3FD35A11-EEA4-B440-8D25-B7A0A266517C}"/>
              </a:ext>
            </a:extLst>
          </p:cNvPr>
          <p:cNvGrpSpPr/>
          <p:nvPr/>
        </p:nvGrpSpPr>
        <p:grpSpPr>
          <a:xfrm>
            <a:off x="1534307" y="1753342"/>
            <a:ext cx="1668126" cy="962533"/>
            <a:chOff x="139064" y="5011998"/>
            <a:chExt cx="1722778" cy="946205"/>
          </a:xfrm>
        </p:grpSpPr>
        <p:sp>
          <p:nvSpPr>
            <p:cNvPr id="31" name="Freeform 2051">
              <a:extLst>
                <a:ext uri="{FF2B5EF4-FFF2-40B4-BE49-F238E27FC236}">
                  <a16:creationId xmlns:a16="http://schemas.microsoft.com/office/drawing/2014/main" id="{F712F040-BDC8-B64F-8F69-5FF3DB0443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628" y="5084050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2" name="Freeform 2051">
              <a:extLst>
                <a:ext uri="{FF2B5EF4-FFF2-40B4-BE49-F238E27FC236}">
                  <a16:creationId xmlns:a16="http://schemas.microsoft.com/office/drawing/2014/main" id="{67D3B6AD-1078-4E41-8AEA-50A3EE954A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6541" y="5228948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4" name="Freeform 2051">
              <a:extLst>
                <a:ext uri="{FF2B5EF4-FFF2-40B4-BE49-F238E27FC236}">
                  <a16:creationId xmlns:a16="http://schemas.microsoft.com/office/drawing/2014/main" id="{C38C1ECD-4025-E14D-AAB0-3CAFF0852D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3454" y="5375434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cxnSp>
          <p:nvCxnSpPr>
            <p:cNvPr id="36" name="カギ線コネクタ 35">
              <a:extLst>
                <a:ext uri="{FF2B5EF4-FFF2-40B4-BE49-F238E27FC236}">
                  <a16:creationId xmlns:a16="http://schemas.microsoft.com/office/drawing/2014/main" id="{D6A2FFF0-954D-8C4F-9446-923A696D3503}"/>
                </a:ext>
              </a:extLst>
            </p:cNvPr>
            <p:cNvCxnSpPr>
              <a:cxnSpLocks/>
              <a:endCxn id="32" idx="7"/>
            </p:cNvCxnSpPr>
            <p:nvPr/>
          </p:nvCxnSpPr>
          <p:spPr bwMode="auto">
            <a:xfrm rot="10800000">
              <a:off x="1116665" y="5301794"/>
              <a:ext cx="274956" cy="7364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カギ線コネクタ 37">
              <a:extLst>
                <a:ext uri="{FF2B5EF4-FFF2-40B4-BE49-F238E27FC236}">
                  <a16:creationId xmlns:a16="http://schemas.microsoft.com/office/drawing/2014/main" id="{B60F1EB4-4271-F941-9182-F03C9E881510}"/>
                </a:ext>
              </a:extLst>
            </p:cNvPr>
            <p:cNvCxnSpPr>
              <a:cxnSpLocks/>
              <a:endCxn id="31" idx="7"/>
            </p:cNvCxnSpPr>
            <p:nvPr/>
          </p:nvCxnSpPr>
          <p:spPr bwMode="auto">
            <a:xfrm rot="10800000">
              <a:off x="639752" y="5156896"/>
              <a:ext cx="261851" cy="72052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カギ線コネクタ 39">
              <a:extLst>
                <a:ext uri="{FF2B5EF4-FFF2-40B4-BE49-F238E27FC236}">
                  <a16:creationId xmlns:a16="http://schemas.microsoft.com/office/drawing/2014/main" id="{86F3C387-6726-5646-8F77-627AFCA966E4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139064" y="5011998"/>
              <a:ext cx="261851" cy="72052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カギ線コネクタ 43">
              <a:extLst>
                <a:ext uri="{FF2B5EF4-FFF2-40B4-BE49-F238E27FC236}">
                  <a16:creationId xmlns:a16="http://schemas.microsoft.com/office/drawing/2014/main" id="{C9E64877-FF8E-1C4A-B934-B29AB5CA9348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1586886" y="5471712"/>
              <a:ext cx="274956" cy="7364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88D7CB14-DE30-DD49-A2D4-05362DB30E8A}"/>
              </a:ext>
            </a:extLst>
          </p:cNvPr>
          <p:cNvGrpSpPr/>
          <p:nvPr/>
        </p:nvGrpSpPr>
        <p:grpSpPr>
          <a:xfrm>
            <a:off x="1544954" y="4157465"/>
            <a:ext cx="1668126" cy="962533"/>
            <a:chOff x="139064" y="5011998"/>
            <a:chExt cx="1722778" cy="946205"/>
          </a:xfrm>
        </p:grpSpPr>
        <p:sp>
          <p:nvSpPr>
            <p:cNvPr id="47" name="Freeform 2051">
              <a:extLst>
                <a:ext uri="{FF2B5EF4-FFF2-40B4-BE49-F238E27FC236}">
                  <a16:creationId xmlns:a16="http://schemas.microsoft.com/office/drawing/2014/main" id="{E36BD69E-0E47-604C-B6CF-8148F3D439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628" y="5084050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50" name="Freeform 2051">
              <a:extLst>
                <a:ext uri="{FF2B5EF4-FFF2-40B4-BE49-F238E27FC236}">
                  <a16:creationId xmlns:a16="http://schemas.microsoft.com/office/drawing/2014/main" id="{03C9EAC1-5BC6-474B-99B7-DC3FA8F987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6541" y="5228948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52" name="Freeform 2051">
              <a:extLst>
                <a:ext uri="{FF2B5EF4-FFF2-40B4-BE49-F238E27FC236}">
                  <a16:creationId xmlns:a16="http://schemas.microsoft.com/office/drawing/2014/main" id="{0B56C779-0033-3049-B0C2-08A9366C0C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3454" y="5375434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cxnSp>
          <p:nvCxnSpPr>
            <p:cNvPr id="53" name="カギ線コネクタ 52">
              <a:extLst>
                <a:ext uri="{FF2B5EF4-FFF2-40B4-BE49-F238E27FC236}">
                  <a16:creationId xmlns:a16="http://schemas.microsoft.com/office/drawing/2014/main" id="{01E7DD76-D561-0A45-B8CA-F2837630C849}"/>
                </a:ext>
              </a:extLst>
            </p:cNvPr>
            <p:cNvCxnSpPr>
              <a:cxnSpLocks/>
              <a:endCxn id="50" idx="7"/>
            </p:cNvCxnSpPr>
            <p:nvPr/>
          </p:nvCxnSpPr>
          <p:spPr bwMode="auto">
            <a:xfrm rot="10800000">
              <a:off x="1116665" y="5301794"/>
              <a:ext cx="274956" cy="7364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カギ線コネクタ 53">
              <a:extLst>
                <a:ext uri="{FF2B5EF4-FFF2-40B4-BE49-F238E27FC236}">
                  <a16:creationId xmlns:a16="http://schemas.microsoft.com/office/drawing/2014/main" id="{8BE7F7C9-FDC4-BD47-A99A-724CFD65682F}"/>
                </a:ext>
              </a:extLst>
            </p:cNvPr>
            <p:cNvCxnSpPr>
              <a:cxnSpLocks/>
              <a:endCxn id="47" idx="7"/>
            </p:cNvCxnSpPr>
            <p:nvPr/>
          </p:nvCxnSpPr>
          <p:spPr bwMode="auto">
            <a:xfrm rot="10800000">
              <a:off x="639752" y="5156896"/>
              <a:ext cx="261851" cy="72052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カギ線コネクタ 57">
              <a:extLst>
                <a:ext uri="{FF2B5EF4-FFF2-40B4-BE49-F238E27FC236}">
                  <a16:creationId xmlns:a16="http://schemas.microsoft.com/office/drawing/2014/main" id="{8FD831E7-11AA-204B-AC6C-D65AEEFF6401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139064" y="5011998"/>
              <a:ext cx="261851" cy="72052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カギ線コネクタ 59">
              <a:extLst>
                <a:ext uri="{FF2B5EF4-FFF2-40B4-BE49-F238E27FC236}">
                  <a16:creationId xmlns:a16="http://schemas.microsoft.com/office/drawing/2014/main" id="{68F9E58F-0B68-4340-B41D-E2DD90DB221E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1586886" y="5471712"/>
              <a:ext cx="274956" cy="7364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FC8F9F61-F9AD-094F-9F27-F9CD887B2953}"/>
              </a:ext>
            </a:extLst>
          </p:cNvPr>
          <p:cNvGrpSpPr/>
          <p:nvPr/>
        </p:nvGrpSpPr>
        <p:grpSpPr>
          <a:xfrm>
            <a:off x="8894891" y="2206948"/>
            <a:ext cx="1668126" cy="962533"/>
            <a:chOff x="139064" y="5011998"/>
            <a:chExt cx="1722778" cy="946205"/>
          </a:xfrm>
        </p:grpSpPr>
        <p:sp>
          <p:nvSpPr>
            <p:cNvPr id="65" name="Freeform 2051">
              <a:extLst>
                <a:ext uri="{FF2B5EF4-FFF2-40B4-BE49-F238E27FC236}">
                  <a16:creationId xmlns:a16="http://schemas.microsoft.com/office/drawing/2014/main" id="{5D33C580-1F7E-8F47-9FDD-B051AC6E56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628" y="5084050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66" name="Freeform 2051">
              <a:extLst>
                <a:ext uri="{FF2B5EF4-FFF2-40B4-BE49-F238E27FC236}">
                  <a16:creationId xmlns:a16="http://schemas.microsoft.com/office/drawing/2014/main" id="{81045B5F-E27C-1C43-9449-7A34E0DF17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6541" y="5228948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67" name="Freeform 2051">
              <a:extLst>
                <a:ext uri="{FF2B5EF4-FFF2-40B4-BE49-F238E27FC236}">
                  <a16:creationId xmlns:a16="http://schemas.microsoft.com/office/drawing/2014/main" id="{CC328EEB-F645-3B4B-B2D2-F1152F2D4B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3454" y="5375434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cxnSp>
          <p:nvCxnSpPr>
            <p:cNvPr id="68" name="カギ線コネクタ 67">
              <a:extLst>
                <a:ext uri="{FF2B5EF4-FFF2-40B4-BE49-F238E27FC236}">
                  <a16:creationId xmlns:a16="http://schemas.microsoft.com/office/drawing/2014/main" id="{65008EA4-E376-034C-8DE0-DFA1079B70FC}"/>
                </a:ext>
              </a:extLst>
            </p:cNvPr>
            <p:cNvCxnSpPr>
              <a:cxnSpLocks/>
              <a:endCxn id="66" idx="7"/>
            </p:cNvCxnSpPr>
            <p:nvPr/>
          </p:nvCxnSpPr>
          <p:spPr bwMode="auto">
            <a:xfrm rot="10800000">
              <a:off x="1116665" y="5301794"/>
              <a:ext cx="274956" cy="7364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カギ線コネクタ 68">
              <a:extLst>
                <a:ext uri="{FF2B5EF4-FFF2-40B4-BE49-F238E27FC236}">
                  <a16:creationId xmlns:a16="http://schemas.microsoft.com/office/drawing/2014/main" id="{C26834A8-D396-064C-96B5-7536E4D7E437}"/>
                </a:ext>
              </a:extLst>
            </p:cNvPr>
            <p:cNvCxnSpPr>
              <a:cxnSpLocks/>
              <a:endCxn id="65" idx="7"/>
            </p:cNvCxnSpPr>
            <p:nvPr/>
          </p:nvCxnSpPr>
          <p:spPr bwMode="auto">
            <a:xfrm rot="10800000">
              <a:off x="639752" y="5156896"/>
              <a:ext cx="261851" cy="72052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カギ線コネクタ 69">
              <a:extLst>
                <a:ext uri="{FF2B5EF4-FFF2-40B4-BE49-F238E27FC236}">
                  <a16:creationId xmlns:a16="http://schemas.microsoft.com/office/drawing/2014/main" id="{460AE0B3-FD14-5C41-A9C1-DFC1066E8F61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139064" y="5011998"/>
              <a:ext cx="261851" cy="72052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カギ線コネクタ 70">
              <a:extLst>
                <a:ext uri="{FF2B5EF4-FFF2-40B4-BE49-F238E27FC236}">
                  <a16:creationId xmlns:a16="http://schemas.microsoft.com/office/drawing/2014/main" id="{CB8EA1DB-6535-E348-8AD9-3B1E7FFE4C9A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1586886" y="5471712"/>
              <a:ext cx="274956" cy="7364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140C9DE0-5BFE-E445-AE66-8A00197D4E17}"/>
              </a:ext>
            </a:extLst>
          </p:cNvPr>
          <p:cNvGrpSpPr/>
          <p:nvPr/>
        </p:nvGrpSpPr>
        <p:grpSpPr>
          <a:xfrm>
            <a:off x="8726654" y="4188863"/>
            <a:ext cx="1668126" cy="962533"/>
            <a:chOff x="139064" y="5011998"/>
            <a:chExt cx="1722778" cy="946205"/>
          </a:xfrm>
        </p:grpSpPr>
        <p:sp>
          <p:nvSpPr>
            <p:cNvPr id="73" name="Freeform 2051">
              <a:extLst>
                <a:ext uri="{FF2B5EF4-FFF2-40B4-BE49-F238E27FC236}">
                  <a16:creationId xmlns:a16="http://schemas.microsoft.com/office/drawing/2014/main" id="{3E24ABB6-F285-BB4C-A7E0-F8F22F314C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628" y="5084050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4" name="Freeform 2051">
              <a:extLst>
                <a:ext uri="{FF2B5EF4-FFF2-40B4-BE49-F238E27FC236}">
                  <a16:creationId xmlns:a16="http://schemas.microsoft.com/office/drawing/2014/main" id="{A3F5E502-48B6-A842-AD0C-0549AEA1F3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6541" y="5228948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5" name="Freeform 2051">
              <a:extLst>
                <a:ext uri="{FF2B5EF4-FFF2-40B4-BE49-F238E27FC236}">
                  <a16:creationId xmlns:a16="http://schemas.microsoft.com/office/drawing/2014/main" id="{FA1A581A-3A90-5844-B1E4-DF26A67F67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3454" y="5375434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cxnSp>
          <p:nvCxnSpPr>
            <p:cNvPr id="76" name="カギ線コネクタ 75">
              <a:extLst>
                <a:ext uri="{FF2B5EF4-FFF2-40B4-BE49-F238E27FC236}">
                  <a16:creationId xmlns:a16="http://schemas.microsoft.com/office/drawing/2014/main" id="{A90BB197-7897-1847-8159-EDEE7E5AEC71}"/>
                </a:ext>
              </a:extLst>
            </p:cNvPr>
            <p:cNvCxnSpPr>
              <a:cxnSpLocks/>
              <a:endCxn id="74" idx="7"/>
            </p:cNvCxnSpPr>
            <p:nvPr/>
          </p:nvCxnSpPr>
          <p:spPr bwMode="auto">
            <a:xfrm rot="10800000">
              <a:off x="1116665" y="5301794"/>
              <a:ext cx="274956" cy="7364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カギ線コネクタ 76">
              <a:extLst>
                <a:ext uri="{FF2B5EF4-FFF2-40B4-BE49-F238E27FC236}">
                  <a16:creationId xmlns:a16="http://schemas.microsoft.com/office/drawing/2014/main" id="{07A6EB88-C448-3043-8A2B-548BF620C05F}"/>
                </a:ext>
              </a:extLst>
            </p:cNvPr>
            <p:cNvCxnSpPr>
              <a:cxnSpLocks/>
              <a:endCxn id="73" idx="7"/>
            </p:cNvCxnSpPr>
            <p:nvPr/>
          </p:nvCxnSpPr>
          <p:spPr bwMode="auto">
            <a:xfrm rot="10800000">
              <a:off x="639752" y="5156896"/>
              <a:ext cx="261851" cy="72052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カギ線コネクタ 77">
              <a:extLst>
                <a:ext uri="{FF2B5EF4-FFF2-40B4-BE49-F238E27FC236}">
                  <a16:creationId xmlns:a16="http://schemas.microsoft.com/office/drawing/2014/main" id="{FED6C9B7-AAD2-A94D-A1BB-2612DA32D912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139064" y="5011998"/>
              <a:ext cx="261851" cy="72052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カギ線コネクタ 78">
              <a:extLst>
                <a:ext uri="{FF2B5EF4-FFF2-40B4-BE49-F238E27FC236}">
                  <a16:creationId xmlns:a16="http://schemas.microsoft.com/office/drawing/2014/main" id="{9A7A8165-5996-5245-9465-67641DF01844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1586886" y="5471712"/>
              <a:ext cx="274956" cy="7364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A3E4CC8D-F0FF-224C-8699-C12E4EC1321C}"/>
              </a:ext>
            </a:extLst>
          </p:cNvPr>
          <p:cNvSpPr txBox="1"/>
          <p:nvPr/>
        </p:nvSpPr>
        <p:spPr>
          <a:xfrm>
            <a:off x="8953534" y="3140730"/>
            <a:ext cx="1484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block chain</a:t>
            </a:r>
            <a:endParaRPr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3148352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CADB9E-FAF3-CB45-99C0-1A31A6A30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ja-JP" dirty="0"/>
              <a:t>Originality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B4BE8DC-8C49-F945-8EEF-F57A432EF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0"/>
              <a:buChar char="u"/>
              <a:defRPr/>
            </a:pPr>
            <a:r>
              <a:rPr lang="en-US" altLang="ja-JP" sz="2800" dirty="0"/>
              <a:t>Why blockchain?</a:t>
            </a:r>
          </a:p>
          <a:p>
            <a:pPr lvl="1">
              <a:buFont typeface="Wingdings" charset="0"/>
              <a:buChar char="u"/>
              <a:defRPr/>
            </a:pPr>
            <a:r>
              <a:rPr lang="en-US" altLang="ja-JP" sz="2400" dirty="0"/>
              <a:t>Trustworthy: prevent malicious users from tampering with access control policies</a:t>
            </a:r>
          </a:p>
          <a:p>
            <a:pPr lvl="1">
              <a:buFont typeface="Wingdings" charset="0"/>
              <a:buChar char="u"/>
              <a:defRPr/>
            </a:pPr>
            <a:r>
              <a:rPr lang="en-US" altLang="ja-JP" sz="2400" dirty="0"/>
              <a:t>Distributed: access requests are controlled by all nodes instead of the admin</a:t>
            </a:r>
          </a:p>
        </p:txBody>
      </p:sp>
      <p:sp>
        <p:nvSpPr>
          <p:cNvPr id="8195" name="スライド番号プレースホルダー 3">
            <a:extLst>
              <a:ext uri="{FF2B5EF4-FFF2-40B4-BE49-F238E27FC236}">
                <a16:creationId xmlns:a16="http://schemas.microsoft.com/office/drawing/2014/main" id="{C32E58B4-1DFC-C846-92A3-F1BE7DF4BB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xfrm>
            <a:off x="8077200" y="6350050"/>
            <a:ext cx="2065916" cy="3714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FC2EFAE-B072-F644-8A74-7802D04A05B9}" type="slidenum">
              <a:rPr lang="ja-JP" altLang="en-US" sz="1200"/>
              <a:pPr/>
              <a:t>5</a:t>
            </a:fld>
            <a:endParaRPr lang="ja-JP" altLang="en-US" sz="1200"/>
          </a:p>
        </p:txBody>
      </p: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B568D575-5CD4-8A41-A45C-08C4AAEAB104}"/>
              </a:ext>
            </a:extLst>
          </p:cNvPr>
          <p:cNvGrpSpPr/>
          <p:nvPr/>
        </p:nvGrpSpPr>
        <p:grpSpPr>
          <a:xfrm>
            <a:off x="3174718" y="2801101"/>
            <a:ext cx="7155524" cy="3779379"/>
            <a:chOff x="1702726" y="2907326"/>
            <a:chExt cx="7389956" cy="3715266"/>
          </a:xfrm>
        </p:grpSpPr>
        <p:pic>
          <p:nvPicPr>
            <p:cNvPr id="6" name="グラフィックス 5" descr="Computer">
              <a:extLst>
                <a:ext uri="{FF2B5EF4-FFF2-40B4-BE49-F238E27FC236}">
                  <a16:creationId xmlns:a16="http://schemas.microsoft.com/office/drawing/2014/main" id="{110F1B68-0B62-E842-A291-D978EBDDC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50772" y="5184950"/>
              <a:ext cx="624547" cy="624547"/>
            </a:xfrm>
            <a:prstGeom prst="rect">
              <a:avLst/>
            </a:prstGeom>
          </p:spPr>
        </p:pic>
        <p:pic>
          <p:nvPicPr>
            <p:cNvPr id="7" name="グラフィックス 6" descr="SmartPhone">
              <a:extLst>
                <a:ext uri="{FF2B5EF4-FFF2-40B4-BE49-F238E27FC236}">
                  <a16:creationId xmlns:a16="http://schemas.microsoft.com/office/drawing/2014/main" id="{0A957AF2-D9E0-414C-A3F8-1263AD1BB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025518" y="5274789"/>
              <a:ext cx="436966" cy="436966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F88912E9-F749-5F46-8456-67FF7C202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5012" y="2919508"/>
              <a:ext cx="934023" cy="934023"/>
            </a:xfrm>
            <a:prstGeom prst="rect">
              <a:avLst/>
            </a:prstGeom>
          </p:spPr>
        </p:pic>
        <p:pic>
          <p:nvPicPr>
            <p:cNvPr id="9" name="グラフィックス 8" descr="SecurityCamera">
              <a:extLst>
                <a:ext uri="{FF2B5EF4-FFF2-40B4-BE49-F238E27FC236}">
                  <a16:creationId xmlns:a16="http://schemas.microsoft.com/office/drawing/2014/main" id="{E7E16EA2-E8F5-4A46-8933-E8B78F699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17685" y="5826157"/>
              <a:ext cx="453878" cy="453878"/>
            </a:xfrm>
            <a:prstGeom prst="rect">
              <a:avLst/>
            </a:prstGeom>
          </p:spPr>
        </p:pic>
        <p:pic>
          <p:nvPicPr>
            <p:cNvPr id="10" name="グラフィックス 9" descr="Key">
              <a:extLst>
                <a:ext uri="{FF2B5EF4-FFF2-40B4-BE49-F238E27FC236}">
                  <a16:creationId xmlns:a16="http://schemas.microsoft.com/office/drawing/2014/main" id="{98814A71-51F9-684D-9216-3AD62F09C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706796" y="5875231"/>
              <a:ext cx="298843" cy="298843"/>
            </a:xfrm>
            <a:prstGeom prst="rect">
              <a:avLst/>
            </a:prstGeom>
          </p:spPr>
        </p:pic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1498D31B-1D80-4E42-A2AD-4111464658E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704762" y="4937278"/>
              <a:ext cx="879136" cy="50357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12" name="グラフィックス 11" descr="House">
              <a:extLst>
                <a:ext uri="{FF2B5EF4-FFF2-40B4-BE49-F238E27FC236}">
                  <a16:creationId xmlns:a16="http://schemas.microsoft.com/office/drawing/2014/main" id="{97A95DD7-A4BD-7C4A-B11A-A43D8FA22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080215" y="5192430"/>
              <a:ext cx="624547" cy="624547"/>
            </a:xfrm>
            <a:prstGeom prst="rect">
              <a:avLst/>
            </a:prstGeom>
          </p:spPr>
        </p:pic>
        <p:pic>
          <p:nvPicPr>
            <p:cNvPr id="13" name="グラフィックス 12" descr="Thermometer">
              <a:extLst>
                <a:ext uri="{FF2B5EF4-FFF2-40B4-BE49-F238E27FC236}">
                  <a16:creationId xmlns:a16="http://schemas.microsoft.com/office/drawing/2014/main" id="{EC4863F2-6930-614B-9B3B-4648E82D8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741015" y="5858762"/>
              <a:ext cx="372714" cy="372714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36FC4F56-BFBA-C34D-94E4-2CD877682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6456" y="2979253"/>
              <a:ext cx="908839" cy="908840"/>
            </a:xfrm>
            <a:prstGeom prst="rect">
              <a:avLst/>
            </a:prstGeom>
          </p:spPr>
        </p:pic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3871B3F5-3089-8E4B-A08B-DBCD85CBD473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957249" y="4731772"/>
              <a:ext cx="1099353" cy="70907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DA94CA0-4605-9548-A782-B886E9BF92B4}"/>
                </a:ext>
              </a:extLst>
            </p:cNvPr>
            <p:cNvSpPr txBox="1"/>
            <p:nvPr/>
          </p:nvSpPr>
          <p:spPr>
            <a:xfrm>
              <a:off x="5992281" y="5724988"/>
              <a:ext cx="1394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dirty="0"/>
                <a:t>User device</a:t>
              </a:r>
              <a:endParaRPr lang="ja-JP" altLang="en-US" sz="1600"/>
            </a:p>
          </p:txBody>
        </p:sp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C779E352-5751-B940-88C0-175BF83C3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9230" y="3950676"/>
              <a:ext cx="1866301" cy="1866301"/>
            </a:xfrm>
            <a:prstGeom prst="rect">
              <a:avLst/>
            </a:prstGeom>
          </p:spPr>
        </p:pic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E4D52195-E11E-0047-8EAB-DB752E0FB7F7}"/>
                </a:ext>
              </a:extLst>
            </p:cNvPr>
            <p:cNvSpPr txBox="1"/>
            <p:nvPr/>
          </p:nvSpPr>
          <p:spPr>
            <a:xfrm>
              <a:off x="3781000" y="4736138"/>
              <a:ext cx="13608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dirty="0"/>
                <a:t>P2Pnetwork</a:t>
              </a:r>
              <a:endParaRPr lang="ja-JP" altLang="en-US" sz="1600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E1097132-782F-9A40-B74B-17F6DED1DCD8}"/>
                </a:ext>
              </a:extLst>
            </p:cNvPr>
            <p:cNvSpPr txBox="1"/>
            <p:nvPr/>
          </p:nvSpPr>
          <p:spPr>
            <a:xfrm>
              <a:off x="1702726" y="6284038"/>
              <a:ext cx="16505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dirty="0"/>
                <a:t>Smart house</a:t>
              </a:r>
              <a:endParaRPr lang="ja-JP" altLang="en-US" sz="1600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26257D5D-C348-6547-9A90-3535CFFD85E4}"/>
                </a:ext>
              </a:extLst>
            </p:cNvPr>
            <p:cNvSpPr txBox="1"/>
            <p:nvPr/>
          </p:nvSpPr>
          <p:spPr>
            <a:xfrm>
              <a:off x="5319082" y="3880762"/>
              <a:ext cx="9249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dirty="0"/>
                <a:t>storage</a:t>
              </a:r>
              <a:endParaRPr lang="ja-JP" altLang="en-US" sz="1600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201E9355-D113-8044-903A-3E943A99ED6E}"/>
                </a:ext>
              </a:extLst>
            </p:cNvPr>
            <p:cNvSpPr txBox="1"/>
            <p:nvPr/>
          </p:nvSpPr>
          <p:spPr>
            <a:xfrm>
              <a:off x="6411564" y="3901326"/>
              <a:ext cx="9082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dirty="0"/>
                <a:t>server</a:t>
              </a:r>
              <a:endParaRPr lang="ja-JP" altLang="en-US" sz="1600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10B50287-5C50-E441-A8BE-749582DB40B6}"/>
                </a:ext>
              </a:extLst>
            </p:cNvPr>
            <p:cNvSpPr/>
            <p:nvPr/>
          </p:nvSpPr>
          <p:spPr bwMode="auto">
            <a:xfrm>
              <a:off x="5198915" y="2907326"/>
              <a:ext cx="3893767" cy="127657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 sz="1600">
                <a:latin typeface="Arial" charset="0"/>
                <a:ea typeface="ＭＳ Ｐゴシック" pitchFamily="50" charset="-128"/>
              </a:endParaRPr>
            </a:p>
          </p:txBody>
        </p: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2E861358-2990-914C-B6C9-9680201ECEB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887408" y="4175306"/>
              <a:ext cx="289508" cy="31225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3684E0EC-F87B-B34D-BF3C-BEC3E9A1D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7141" y="3302011"/>
              <a:ext cx="768844" cy="768844"/>
            </a:xfrm>
            <a:prstGeom prst="rect">
              <a:avLst/>
            </a:prstGeom>
          </p:spPr>
        </p:pic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7DA34A49-8981-244B-8016-E426717A879C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3066985" y="3988868"/>
              <a:ext cx="726636" cy="51934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A81047FE-1B15-A84A-93EF-C3CA2DC61636}"/>
                </a:ext>
              </a:extLst>
            </p:cNvPr>
            <p:cNvSpPr txBox="1"/>
            <p:nvPr/>
          </p:nvSpPr>
          <p:spPr>
            <a:xfrm>
              <a:off x="2165507" y="4055112"/>
              <a:ext cx="11877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dirty="0"/>
                <a:t>adversary</a:t>
              </a:r>
              <a:endParaRPr lang="ja-JP" altLang="en-US" sz="1600"/>
            </a:p>
          </p:txBody>
        </p: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ACDE5D65-BDA7-C442-8B50-52BD1CB46011}"/>
              </a:ext>
            </a:extLst>
          </p:cNvPr>
          <p:cNvGrpSpPr/>
          <p:nvPr/>
        </p:nvGrpSpPr>
        <p:grpSpPr>
          <a:xfrm>
            <a:off x="2096239" y="2910223"/>
            <a:ext cx="1668126" cy="962533"/>
            <a:chOff x="437814" y="3071496"/>
            <a:chExt cx="1722778" cy="946205"/>
          </a:xfrm>
        </p:grpSpPr>
        <p:sp>
          <p:nvSpPr>
            <p:cNvPr id="32" name="Freeform 2051">
              <a:extLst>
                <a:ext uri="{FF2B5EF4-FFF2-40B4-BE49-F238E27FC236}">
                  <a16:creationId xmlns:a16="http://schemas.microsoft.com/office/drawing/2014/main" id="{93DFAF10-0CED-E74E-A1A4-A5687DBBD4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378" y="3143548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" name="Freeform 2051">
              <a:extLst>
                <a:ext uri="{FF2B5EF4-FFF2-40B4-BE49-F238E27FC236}">
                  <a16:creationId xmlns:a16="http://schemas.microsoft.com/office/drawing/2014/main" id="{61781857-0E76-E849-854F-78962A9241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5291" y="3288446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4" name="Freeform 2051">
              <a:extLst>
                <a:ext uri="{FF2B5EF4-FFF2-40B4-BE49-F238E27FC236}">
                  <a16:creationId xmlns:a16="http://schemas.microsoft.com/office/drawing/2014/main" id="{84ADD1B9-AC8A-154C-B903-883CF29656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2204" y="3434932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cxnSp>
          <p:nvCxnSpPr>
            <p:cNvPr id="35" name="カギ線コネクタ 34">
              <a:extLst>
                <a:ext uri="{FF2B5EF4-FFF2-40B4-BE49-F238E27FC236}">
                  <a16:creationId xmlns:a16="http://schemas.microsoft.com/office/drawing/2014/main" id="{FB18F9E7-9EB7-EF49-A721-3282A828C374}"/>
                </a:ext>
              </a:extLst>
            </p:cNvPr>
            <p:cNvCxnSpPr>
              <a:cxnSpLocks/>
              <a:endCxn id="33" idx="7"/>
            </p:cNvCxnSpPr>
            <p:nvPr/>
          </p:nvCxnSpPr>
          <p:spPr bwMode="auto">
            <a:xfrm rot="10800000">
              <a:off x="1415415" y="3361292"/>
              <a:ext cx="274956" cy="7364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カギ線コネクタ 35">
              <a:extLst>
                <a:ext uri="{FF2B5EF4-FFF2-40B4-BE49-F238E27FC236}">
                  <a16:creationId xmlns:a16="http://schemas.microsoft.com/office/drawing/2014/main" id="{54E80A7C-259A-6745-8D68-C37493E8E2FC}"/>
                </a:ext>
              </a:extLst>
            </p:cNvPr>
            <p:cNvCxnSpPr>
              <a:cxnSpLocks/>
              <a:endCxn id="32" idx="7"/>
            </p:cNvCxnSpPr>
            <p:nvPr/>
          </p:nvCxnSpPr>
          <p:spPr bwMode="auto">
            <a:xfrm rot="10800000">
              <a:off x="938502" y="3216394"/>
              <a:ext cx="261851" cy="72052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カギ線コネクタ 36">
              <a:extLst>
                <a:ext uri="{FF2B5EF4-FFF2-40B4-BE49-F238E27FC236}">
                  <a16:creationId xmlns:a16="http://schemas.microsoft.com/office/drawing/2014/main" id="{7D108E45-3CAB-4D40-8322-5F0E815227A9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437814" y="3071496"/>
              <a:ext cx="261851" cy="72052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カギ線コネクタ 37">
              <a:extLst>
                <a:ext uri="{FF2B5EF4-FFF2-40B4-BE49-F238E27FC236}">
                  <a16:creationId xmlns:a16="http://schemas.microsoft.com/office/drawing/2014/main" id="{BEFF02BD-5706-7E4C-95C3-9D3C216010CB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1885636" y="3531210"/>
              <a:ext cx="274956" cy="7364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6400428B-F938-9540-8D5A-B3007D615A92}"/>
              </a:ext>
            </a:extLst>
          </p:cNvPr>
          <p:cNvGrpSpPr/>
          <p:nvPr/>
        </p:nvGrpSpPr>
        <p:grpSpPr>
          <a:xfrm>
            <a:off x="1663064" y="4995671"/>
            <a:ext cx="1668126" cy="962533"/>
            <a:chOff x="139064" y="5011998"/>
            <a:chExt cx="1722778" cy="946205"/>
          </a:xfrm>
        </p:grpSpPr>
        <p:sp>
          <p:nvSpPr>
            <p:cNvPr id="40" name="Freeform 2051">
              <a:extLst>
                <a:ext uri="{FF2B5EF4-FFF2-40B4-BE49-F238E27FC236}">
                  <a16:creationId xmlns:a16="http://schemas.microsoft.com/office/drawing/2014/main" id="{6E4FBC6C-FF72-C442-A74C-EFB6F91E2F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628" y="5084050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" name="Freeform 2051">
              <a:extLst>
                <a:ext uri="{FF2B5EF4-FFF2-40B4-BE49-F238E27FC236}">
                  <a16:creationId xmlns:a16="http://schemas.microsoft.com/office/drawing/2014/main" id="{8F972CE4-E646-4948-A3C8-4708F31D3F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6541" y="5228948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" name="Freeform 2051">
              <a:extLst>
                <a:ext uri="{FF2B5EF4-FFF2-40B4-BE49-F238E27FC236}">
                  <a16:creationId xmlns:a16="http://schemas.microsoft.com/office/drawing/2014/main" id="{DB5438ED-740A-E246-8F1F-62C5B6462B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3454" y="5375434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cxnSp>
          <p:nvCxnSpPr>
            <p:cNvPr id="43" name="カギ線コネクタ 42">
              <a:extLst>
                <a:ext uri="{FF2B5EF4-FFF2-40B4-BE49-F238E27FC236}">
                  <a16:creationId xmlns:a16="http://schemas.microsoft.com/office/drawing/2014/main" id="{6247D0C0-20E2-1741-ADED-30236CE55FB1}"/>
                </a:ext>
              </a:extLst>
            </p:cNvPr>
            <p:cNvCxnSpPr>
              <a:cxnSpLocks/>
              <a:endCxn id="41" idx="7"/>
            </p:cNvCxnSpPr>
            <p:nvPr/>
          </p:nvCxnSpPr>
          <p:spPr bwMode="auto">
            <a:xfrm rot="10800000">
              <a:off x="1116665" y="5301794"/>
              <a:ext cx="274956" cy="7364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カギ線コネクタ 43">
              <a:extLst>
                <a:ext uri="{FF2B5EF4-FFF2-40B4-BE49-F238E27FC236}">
                  <a16:creationId xmlns:a16="http://schemas.microsoft.com/office/drawing/2014/main" id="{451D350F-3D3C-1541-B912-6BBE4E02DE72}"/>
                </a:ext>
              </a:extLst>
            </p:cNvPr>
            <p:cNvCxnSpPr>
              <a:cxnSpLocks/>
              <a:endCxn id="40" idx="7"/>
            </p:cNvCxnSpPr>
            <p:nvPr/>
          </p:nvCxnSpPr>
          <p:spPr bwMode="auto">
            <a:xfrm rot="10800000">
              <a:off x="639752" y="5156896"/>
              <a:ext cx="261851" cy="72052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カギ線コネクタ 44">
              <a:extLst>
                <a:ext uri="{FF2B5EF4-FFF2-40B4-BE49-F238E27FC236}">
                  <a16:creationId xmlns:a16="http://schemas.microsoft.com/office/drawing/2014/main" id="{6C60F156-AA69-1F45-8DB9-4CB3854002BB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139064" y="5011998"/>
              <a:ext cx="261851" cy="72052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カギ線コネクタ 45">
              <a:extLst>
                <a:ext uri="{FF2B5EF4-FFF2-40B4-BE49-F238E27FC236}">
                  <a16:creationId xmlns:a16="http://schemas.microsoft.com/office/drawing/2014/main" id="{71832661-66CB-D94A-A077-506CBBDF41CE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1586886" y="5471712"/>
              <a:ext cx="274956" cy="7364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7BC3A5A0-7EC7-834F-9815-E8D033408D27}"/>
              </a:ext>
            </a:extLst>
          </p:cNvPr>
          <p:cNvGrpSpPr/>
          <p:nvPr/>
        </p:nvGrpSpPr>
        <p:grpSpPr>
          <a:xfrm>
            <a:off x="8749789" y="4950404"/>
            <a:ext cx="1668126" cy="962533"/>
            <a:chOff x="7316589" y="5183069"/>
            <a:chExt cx="1722778" cy="946205"/>
          </a:xfrm>
        </p:grpSpPr>
        <p:sp>
          <p:nvSpPr>
            <p:cNvPr id="48" name="Freeform 2051">
              <a:extLst>
                <a:ext uri="{FF2B5EF4-FFF2-40B4-BE49-F238E27FC236}">
                  <a16:creationId xmlns:a16="http://schemas.microsoft.com/office/drawing/2014/main" id="{9294BB9D-7D65-1343-A187-CAEF3FEBAF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87153" y="5255121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9" name="Freeform 2051">
              <a:extLst>
                <a:ext uri="{FF2B5EF4-FFF2-40B4-BE49-F238E27FC236}">
                  <a16:creationId xmlns:a16="http://schemas.microsoft.com/office/drawing/2014/main" id="{2ADA7B91-6F77-C04E-A5F1-F44D8D604F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64066" y="5400019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50" name="Freeform 2051">
              <a:extLst>
                <a:ext uri="{FF2B5EF4-FFF2-40B4-BE49-F238E27FC236}">
                  <a16:creationId xmlns:a16="http://schemas.microsoft.com/office/drawing/2014/main" id="{B39C35D5-7F2E-2E4F-9CC5-A87CD6555B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40979" y="5546505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cxnSp>
          <p:nvCxnSpPr>
            <p:cNvPr id="51" name="カギ線コネクタ 50">
              <a:extLst>
                <a:ext uri="{FF2B5EF4-FFF2-40B4-BE49-F238E27FC236}">
                  <a16:creationId xmlns:a16="http://schemas.microsoft.com/office/drawing/2014/main" id="{A3565D02-1D45-4040-A555-1F028F0A8EB8}"/>
                </a:ext>
              </a:extLst>
            </p:cNvPr>
            <p:cNvCxnSpPr>
              <a:cxnSpLocks/>
              <a:endCxn id="49" idx="7"/>
            </p:cNvCxnSpPr>
            <p:nvPr/>
          </p:nvCxnSpPr>
          <p:spPr bwMode="auto">
            <a:xfrm rot="10800000">
              <a:off x="8294190" y="5472865"/>
              <a:ext cx="274956" cy="7364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カギ線コネクタ 51">
              <a:extLst>
                <a:ext uri="{FF2B5EF4-FFF2-40B4-BE49-F238E27FC236}">
                  <a16:creationId xmlns:a16="http://schemas.microsoft.com/office/drawing/2014/main" id="{9327C61B-8F0A-8F4D-8CBF-70A7EBC69ABB}"/>
                </a:ext>
              </a:extLst>
            </p:cNvPr>
            <p:cNvCxnSpPr>
              <a:cxnSpLocks/>
              <a:endCxn id="48" idx="7"/>
            </p:cNvCxnSpPr>
            <p:nvPr/>
          </p:nvCxnSpPr>
          <p:spPr bwMode="auto">
            <a:xfrm rot="10800000">
              <a:off x="7817277" y="5327967"/>
              <a:ext cx="261851" cy="72052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カギ線コネクタ 52">
              <a:extLst>
                <a:ext uri="{FF2B5EF4-FFF2-40B4-BE49-F238E27FC236}">
                  <a16:creationId xmlns:a16="http://schemas.microsoft.com/office/drawing/2014/main" id="{B7CF2FB0-37B1-FD4D-BF14-CA7616302FD2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7316589" y="5183069"/>
              <a:ext cx="261851" cy="72052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カギ線コネクタ 53">
              <a:extLst>
                <a:ext uri="{FF2B5EF4-FFF2-40B4-BE49-F238E27FC236}">
                  <a16:creationId xmlns:a16="http://schemas.microsoft.com/office/drawing/2014/main" id="{4FFC83D1-7B4C-E741-8D9A-8C32AB4692CD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8764411" y="5642783"/>
              <a:ext cx="274956" cy="7364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37878CA-FC5F-C14E-88F8-028E7BC652FA}"/>
              </a:ext>
            </a:extLst>
          </p:cNvPr>
          <p:cNvSpPr txBox="1"/>
          <p:nvPr/>
        </p:nvSpPr>
        <p:spPr>
          <a:xfrm>
            <a:off x="2273119" y="3878992"/>
            <a:ext cx="1596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blockchain</a:t>
            </a:r>
            <a:endParaRPr lang="ja-JP" altLang="en-US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9A61A406-6A16-D243-A39C-C71785E71EE7}"/>
              </a:ext>
            </a:extLst>
          </p:cNvPr>
          <p:cNvSpPr txBox="1"/>
          <p:nvPr/>
        </p:nvSpPr>
        <p:spPr>
          <a:xfrm>
            <a:off x="1767072" y="5981668"/>
            <a:ext cx="1596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blockchain</a:t>
            </a:r>
            <a:endParaRPr lang="ja-JP" altLang="en-US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BCE4E3D2-224F-B74B-BE89-B0D585E82F14}"/>
              </a:ext>
            </a:extLst>
          </p:cNvPr>
          <p:cNvSpPr txBox="1"/>
          <p:nvPr/>
        </p:nvSpPr>
        <p:spPr>
          <a:xfrm>
            <a:off x="8875092" y="5885599"/>
            <a:ext cx="1596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blockchain</a:t>
            </a:r>
            <a:endParaRPr lang="ja-JP" altLang="en-US"/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DB9A3CC0-3F90-0B49-8F25-FF8B388A1BC0}"/>
              </a:ext>
            </a:extLst>
          </p:cNvPr>
          <p:cNvGrpSpPr/>
          <p:nvPr/>
        </p:nvGrpSpPr>
        <p:grpSpPr>
          <a:xfrm>
            <a:off x="8553533" y="2969137"/>
            <a:ext cx="1668126" cy="962533"/>
            <a:chOff x="7272631" y="3094927"/>
            <a:chExt cx="1722778" cy="946205"/>
          </a:xfrm>
        </p:grpSpPr>
        <p:sp>
          <p:nvSpPr>
            <p:cNvPr id="56" name="Freeform 2051">
              <a:extLst>
                <a:ext uri="{FF2B5EF4-FFF2-40B4-BE49-F238E27FC236}">
                  <a16:creationId xmlns:a16="http://schemas.microsoft.com/office/drawing/2014/main" id="{6119FC98-C1E9-A648-9A24-124C5D76FB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3195" y="3166979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57" name="Freeform 2051">
              <a:extLst>
                <a:ext uri="{FF2B5EF4-FFF2-40B4-BE49-F238E27FC236}">
                  <a16:creationId xmlns:a16="http://schemas.microsoft.com/office/drawing/2014/main" id="{5AF7AA24-66BC-6242-8049-6C3578E1F7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20108" y="3311877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58" name="Freeform 2051">
              <a:extLst>
                <a:ext uri="{FF2B5EF4-FFF2-40B4-BE49-F238E27FC236}">
                  <a16:creationId xmlns:a16="http://schemas.microsoft.com/office/drawing/2014/main" id="{F8CDD08A-87A2-D141-9047-F32DF7743C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97021" y="3458363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cxnSp>
          <p:nvCxnSpPr>
            <p:cNvPr id="59" name="カギ線コネクタ 58">
              <a:extLst>
                <a:ext uri="{FF2B5EF4-FFF2-40B4-BE49-F238E27FC236}">
                  <a16:creationId xmlns:a16="http://schemas.microsoft.com/office/drawing/2014/main" id="{E45365D8-202F-1C49-AC75-C2AA51741B33}"/>
                </a:ext>
              </a:extLst>
            </p:cNvPr>
            <p:cNvCxnSpPr>
              <a:cxnSpLocks/>
              <a:endCxn id="57" idx="7"/>
            </p:cNvCxnSpPr>
            <p:nvPr/>
          </p:nvCxnSpPr>
          <p:spPr bwMode="auto">
            <a:xfrm rot="10800000">
              <a:off x="8250232" y="3384723"/>
              <a:ext cx="274956" cy="7364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カギ線コネクタ 59">
              <a:extLst>
                <a:ext uri="{FF2B5EF4-FFF2-40B4-BE49-F238E27FC236}">
                  <a16:creationId xmlns:a16="http://schemas.microsoft.com/office/drawing/2014/main" id="{C88D9B1D-8B99-FB41-B9F3-D7C1605F4E08}"/>
                </a:ext>
              </a:extLst>
            </p:cNvPr>
            <p:cNvCxnSpPr>
              <a:cxnSpLocks/>
              <a:endCxn id="56" idx="7"/>
            </p:cNvCxnSpPr>
            <p:nvPr/>
          </p:nvCxnSpPr>
          <p:spPr bwMode="auto">
            <a:xfrm rot="10800000">
              <a:off x="7773319" y="3239825"/>
              <a:ext cx="261851" cy="72052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カギ線コネクタ 60">
              <a:extLst>
                <a:ext uri="{FF2B5EF4-FFF2-40B4-BE49-F238E27FC236}">
                  <a16:creationId xmlns:a16="http://schemas.microsoft.com/office/drawing/2014/main" id="{D0DA964E-2E9D-E849-BA7E-720A47F39A54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7272631" y="3094927"/>
              <a:ext cx="261851" cy="72052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カギ線コネクタ 61">
              <a:extLst>
                <a:ext uri="{FF2B5EF4-FFF2-40B4-BE49-F238E27FC236}">
                  <a16:creationId xmlns:a16="http://schemas.microsoft.com/office/drawing/2014/main" id="{7E1D1F70-3626-BF45-9358-66F7139B5028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8720453" y="3554641"/>
              <a:ext cx="274956" cy="7364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下矢印 4">
            <a:extLst>
              <a:ext uri="{FF2B5EF4-FFF2-40B4-BE49-F238E27FC236}">
                <a16:creationId xmlns:a16="http://schemas.microsoft.com/office/drawing/2014/main" id="{AA5A24F8-938F-774F-8D44-1212D48F0B49}"/>
              </a:ext>
            </a:extLst>
          </p:cNvPr>
          <p:cNvSpPr/>
          <p:nvPr/>
        </p:nvSpPr>
        <p:spPr bwMode="auto">
          <a:xfrm rot="18497582">
            <a:off x="4864338" y="3715166"/>
            <a:ext cx="229364" cy="728213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ja-JP" altLang="en-US" sz="2400">
              <a:latin typeface="Arial" charset="0"/>
              <a:ea typeface="ＭＳ Ｐゴシック" pitchFamily="50" charset="-128"/>
            </a:endParaRPr>
          </a:p>
        </p:txBody>
      </p:sp>
      <p:sp>
        <p:nvSpPr>
          <p:cNvPr id="66" name="下矢印 65">
            <a:extLst>
              <a:ext uri="{FF2B5EF4-FFF2-40B4-BE49-F238E27FC236}">
                <a16:creationId xmlns:a16="http://schemas.microsoft.com/office/drawing/2014/main" id="{F41478D2-A35E-934A-8BB0-089DA69247E0}"/>
              </a:ext>
            </a:extLst>
          </p:cNvPr>
          <p:cNvSpPr/>
          <p:nvPr/>
        </p:nvSpPr>
        <p:spPr bwMode="auto">
          <a:xfrm rot="3395551">
            <a:off x="4326349" y="4625741"/>
            <a:ext cx="215197" cy="754520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ja-JP" altLang="en-US" sz="2400">
              <a:latin typeface="Arial" charset="0"/>
              <a:ea typeface="ＭＳ Ｐゴシック" pitchFamily="50" charset="-128"/>
            </a:endParaRPr>
          </a:p>
        </p:txBody>
      </p:sp>
      <p:sp>
        <p:nvSpPr>
          <p:cNvPr id="67" name="下矢印 66">
            <a:extLst>
              <a:ext uri="{FF2B5EF4-FFF2-40B4-BE49-F238E27FC236}">
                <a16:creationId xmlns:a16="http://schemas.microsoft.com/office/drawing/2014/main" id="{9DAE67A9-294C-8944-A585-7841C38C9598}"/>
              </a:ext>
            </a:extLst>
          </p:cNvPr>
          <p:cNvSpPr/>
          <p:nvPr/>
        </p:nvSpPr>
        <p:spPr bwMode="auto">
          <a:xfrm rot="7504619">
            <a:off x="6908142" y="4570553"/>
            <a:ext cx="214661" cy="77572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ja-JP" altLang="en-US" sz="2400">
              <a:latin typeface="Arial" charset="0"/>
              <a:ea typeface="ＭＳ Ｐゴシック" pitchFamily="50" charset="-128"/>
            </a:endParaRPr>
          </a:p>
        </p:txBody>
      </p:sp>
      <p:sp>
        <p:nvSpPr>
          <p:cNvPr id="68" name="下矢印 67">
            <a:extLst>
              <a:ext uri="{FF2B5EF4-FFF2-40B4-BE49-F238E27FC236}">
                <a16:creationId xmlns:a16="http://schemas.microsoft.com/office/drawing/2014/main" id="{50A878F5-2DEB-D74B-A787-692E40E74903}"/>
              </a:ext>
            </a:extLst>
          </p:cNvPr>
          <p:cNvSpPr/>
          <p:nvPr/>
        </p:nvSpPr>
        <p:spPr bwMode="auto">
          <a:xfrm rot="3413385">
            <a:off x="4524639" y="4948389"/>
            <a:ext cx="214148" cy="727266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ja-JP" altLang="en-US" sz="2400">
              <a:latin typeface="Arial" charset="0"/>
              <a:ea typeface="ＭＳ Ｐゴシック" pitchFamily="50" charset="-128"/>
            </a:endParaRPr>
          </a:p>
        </p:txBody>
      </p:sp>
      <p:sp>
        <p:nvSpPr>
          <p:cNvPr id="31" name="乗算記号 30">
            <a:extLst>
              <a:ext uri="{FF2B5EF4-FFF2-40B4-BE49-F238E27FC236}">
                <a16:creationId xmlns:a16="http://schemas.microsoft.com/office/drawing/2014/main" id="{BEA02EB8-0298-784A-85A3-EEB7F6FB3A42}"/>
              </a:ext>
            </a:extLst>
          </p:cNvPr>
          <p:cNvSpPr/>
          <p:nvPr/>
        </p:nvSpPr>
        <p:spPr bwMode="auto">
          <a:xfrm>
            <a:off x="3505014" y="4506590"/>
            <a:ext cx="654968" cy="671716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ja-JP" altLang="en-US" sz="2400">
              <a:latin typeface="Arial" charset="0"/>
              <a:ea typeface="ＭＳ Ｐゴシック" pitchFamily="50" charset="-128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50FE74F8-933E-184E-B731-45D179092B56}"/>
              </a:ext>
            </a:extLst>
          </p:cNvPr>
          <p:cNvSpPr txBox="1"/>
          <p:nvPr/>
        </p:nvSpPr>
        <p:spPr>
          <a:xfrm rot="2369582">
            <a:off x="4629034" y="3805422"/>
            <a:ext cx="127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request</a:t>
            </a:r>
            <a:endParaRPr lang="ja-JP" altLang="en-US"/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249FDD21-C8F8-F049-8E50-A9A68D7A20FA}"/>
              </a:ext>
            </a:extLst>
          </p:cNvPr>
          <p:cNvSpPr txBox="1"/>
          <p:nvPr/>
        </p:nvSpPr>
        <p:spPr>
          <a:xfrm rot="2184987">
            <a:off x="6699695" y="4681416"/>
            <a:ext cx="127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request</a:t>
            </a:r>
            <a:endParaRPr lang="ja-JP" altLang="en-US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3C0E37E2-9D6D-204E-9C39-C57B290FB0DB}"/>
              </a:ext>
            </a:extLst>
          </p:cNvPr>
          <p:cNvSpPr txBox="1"/>
          <p:nvPr/>
        </p:nvSpPr>
        <p:spPr>
          <a:xfrm rot="19566190">
            <a:off x="4340981" y="5179073"/>
            <a:ext cx="127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accept</a:t>
            </a:r>
            <a:endParaRPr lang="ja-JP" altLang="en-US"/>
          </a:p>
        </p:txBody>
      </p:sp>
      <p:pic>
        <p:nvPicPr>
          <p:cNvPr id="71" name="図 70">
            <a:extLst>
              <a:ext uri="{FF2B5EF4-FFF2-40B4-BE49-F238E27FC236}">
                <a16:creationId xmlns:a16="http://schemas.microsoft.com/office/drawing/2014/main" id="{DC1736AB-BE92-0842-8BE8-FA8F1F3C6B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766" y="3632102"/>
            <a:ext cx="600385" cy="630755"/>
          </a:xfrm>
          <a:prstGeom prst="rect">
            <a:avLst/>
          </a:prstGeom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E4CFA8F1-5328-9346-8B9B-1A20694FBD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192" y="5643886"/>
            <a:ext cx="620703" cy="652101"/>
          </a:xfrm>
          <a:prstGeom prst="rect">
            <a:avLst/>
          </a:prstGeom>
        </p:spPr>
      </p:pic>
      <p:pic>
        <p:nvPicPr>
          <p:cNvPr id="73" name="図 72">
            <a:extLst>
              <a:ext uri="{FF2B5EF4-FFF2-40B4-BE49-F238E27FC236}">
                <a16:creationId xmlns:a16="http://schemas.microsoft.com/office/drawing/2014/main" id="{279764DA-C54F-1A48-8EAF-90C9E816D6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458" y="5758158"/>
            <a:ext cx="549398" cy="577189"/>
          </a:xfrm>
          <a:prstGeom prst="rect">
            <a:avLst/>
          </a:prstGeom>
        </p:spPr>
      </p:pic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CDF4D8A8-B003-8148-A02B-231EE0CCAD55}"/>
              </a:ext>
            </a:extLst>
          </p:cNvPr>
          <p:cNvSpPr txBox="1"/>
          <p:nvPr/>
        </p:nvSpPr>
        <p:spPr>
          <a:xfrm rot="19566190">
            <a:off x="3935019" y="4415197"/>
            <a:ext cx="127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deny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7658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F78A149-4A20-BE41-9A3F-70D83F22F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77" y="1325125"/>
            <a:ext cx="9846833" cy="5014832"/>
          </a:xfrm>
          <a:prstGeom prst="rect">
            <a:avLst/>
          </a:prstGeom>
        </p:spPr>
      </p:pic>
      <p:sp>
        <p:nvSpPr>
          <p:cNvPr id="65" name="タイトル 1">
            <a:extLst>
              <a:ext uri="{FF2B5EF4-FFF2-40B4-BE49-F238E27FC236}">
                <a16:creationId xmlns:a16="http://schemas.microsoft.com/office/drawing/2014/main" id="{858CBBCF-B78F-564F-A5F6-5DCFBBF9C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5889"/>
            <a:ext cx="12192000" cy="649287"/>
          </a:xfrm>
        </p:spPr>
        <p:txBody>
          <a:bodyPr/>
          <a:lstStyle/>
          <a:p>
            <a:pPr>
              <a:defRPr/>
            </a:pPr>
            <a:r>
              <a:rPr lang="en-US" altLang="ja-JP" dirty="0"/>
              <a:t>Architecture</a:t>
            </a:r>
            <a:endParaRPr lang="ja-JP" altLang="en-US" dirty="0"/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A2AFAC46-8AE8-594F-B2DF-51E0F8EC498A}"/>
              </a:ext>
            </a:extLst>
          </p:cNvPr>
          <p:cNvSpPr txBox="1"/>
          <p:nvPr/>
        </p:nvSpPr>
        <p:spPr>
          <a:xfrm>
            <a:off x="4920385" y="4536376"/>
            <a:ext cx="1297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/>
              <a:t>IoT device</a:t>
            </a:r>
            <a:endParaRPr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2676660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9ED82F9-1E65-B843-8081-61A02F592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575" y="1136232"/>
            <a:ext cx="10122348" cy="5296317"/>
          </a:xfrm>
          <a:prstGeom prst="rect">
            <a:avLst/>
          </a:prstGeom>
        </p:spPr>
      </p:pic>
      <p:sp>
        <p:nvSpPr>
          <p:cNvPr id="24" name="タイトル 1">
            <a:extLst>
              <a:ext uri="{FF2B5EF4-FFF2-40B4-BE49-F238E27FC236}">
                <a16:creationId xmlns:a16="http://schemas.microsoft.com/office/drawing/2014/main" id="{8C74ADBB-62F8-8942-8AB6-7029920FC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5889"/>
            <a:ext cx="12192000" cy="649287"/>
          </a:xfrm>
        </p:spPr>
        <p:txBody>
          <a:bodyPr/>
          <a:lstStyle/>
          <a:p>
            <a:pPr>
              <a:defRPr/>
            </a:pPr>
            <a:r>
              <a:rPr lang="en-US" altLang="ja-JP" dirty="0"/>
              <a:t>Smart key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96611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BDA0D8-6A99-8040-8B94-2C1B0733B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Summary and Challenges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C07C458-D8CB-034F-AAB9-E8E222027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We </a:t>
            </a:r>
            <a:r>
              <a:rPr lang="en-US" altLang="ja-JP" dirty="0"/>
              <a:t>achieved a distributed access control scheme</a:t>
            </a:r>
            <a:r>
              <a:rPr kumimoji="1" lang="en-US" altLang="ja-JP" dirty="0"/>
              <a:t> </a:t>
            </a:r>
            <a:br>
              <a:rPr kumimoji="1" lang="en-US" altLang="ja-JP" dirty="0"/>
            </a:br>
            <a:r>
              <a:rPr lang="en-US" altLang="ja-JP" dirty="0"/>
              <a:t>by applying it to smart key.</a:t>
            </a:r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dirty="0"/>
              <a:t>This scheme is able to be applied to car sharing, guest house and so on.</a:t>
            </a:r>
          </a:p>
          <a:p>
            <a:endParaRPr lang="en-US" altLang="ja-JP" dirty="0"/>
          </a:p>
          <a:p>
            <a:r>
              <a:rPr lang="en-US" altLang="ja-JP" dirty="0"/>
              <a:t>In our system block propagation delay will happen.</a:t>
            </a:r>
          </a:p>
          <a:p>
            <a:r>
              <a:rPr lang="en-US" altLang="ja-JP" dirty="0"/>
              <a:t>Our challenge is to speed up the access authentication time.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8E294C1-739D-1C42-84A9-74D4B36BB4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F1F963-BD6B-644A-B352-6AC5913BD479}" type="slidenum">
              <a:rPr lang="ja-JP" altLang="en-US" smtClean="0"/>
              <a:pPr/>
              <a:t>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37541701"/>
      </p:ext>
    </p:extLst>
  </p:cSld>
  <p:clrMapOvr>
    <a:masterClrMapping/>
  </p:clrMapOvr>
</p:sld>
</file>

<file path=ppt/theme/theme1.xml><?xml version="1.0" encoding="utf-8"?>
<a:theme xmlns:a="http://schemas.openxmlformats.org/drawingml/2006/main" name="MTFUJI">
  <a:themeElements>
    <a:clrScheme name="MTFUJI 2">
      <a:dk1>
        <a:srgbClr val="000000"/>
      </a:dk1>
      <a:lt1>
        <a:srgbClr val="FFFFFF"/>
      </a:lt1>
      <a:dk2>
        <a:srgbClr val="003399"/>
      </a:dk2>
      <a:lt2>
        <a:srgbClr val="FFFFFF"/>
      </a:lt2>
      <a:accent1>
        <a:srgbClr val="82B5CA"/>
      </a:accent1>
      <a:accent2>
        <a:srgbClr val="448C8E"/>
      </a:accent2>
      <a:accent3>
        <a:srgbClr val="FFFFFF"/>
      </a:accent3>
      <a:accent4>
        <a:srgbClr val="000000"/>
      </a:accent4>
      <a:accent5>
        <a:srgbClr val="C1D7E1"/>
      </a:accent5>
      <a:accent6>
        <a:srgbClr val="3D7E80"/>
      </a:accent6>
      <a:hlink>
        <a:srgbClr val="A384C8"/>
      </a:hlink>
      <a:folHlink>
        <a:srgbClr val="6B5653"/>
      </a:folHlink>
    </a:clrScheme>
    <a:fontScheme name="MTFUJI">
      <a:majorFont>
        <a:latin typeface="ＭＳ Ｐゴシック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50" charset="-128"/>
          </a:defRPr>
        </a:defPPr>
      </a:lstStyle>
    </a:lnDef>
  </a:objectDefaults>
  <a:extraClrSchemeLst>
    <a:extraClrScheme>
      <a:clrScheme name="MTFUJI 1">
        <a:dk1>
          <a:srgbClr val="000000"/>
        </a:dk1>
        <a:lt1>
          <a:srgbClr val="FFFFFF"/>
        </a:lt1>
        <a:dk2>
          <a:srgbClr val="25367F"/>
        </a:dk2>
        <a:lt2>
          <a:srgbClr val="B29782"/>
        </a:lt2>
        <a:accent1>
          <a:srgbClr val="82B5CA"/>
        </a:accent1>
        <a:accent2>
          <a:srgbClr val="448C8E"/>
        </a:accent2>
        <a:accent3>
          <a:srgbClr val="ACAEC0"/>
        </a:accent3>
        <a:accent4>
          <a:srgbClr val="DADADA"/>
        </a:accent4>
        <a:accent5>
          <a:srgbClr val="C1D7E1"/>
        </a:accent5>
        <a:accent6>
          <a:srgbClr val="3D7E80"/>
        </a:accent6>
        <a:hlink>
          <a:srgbClr val="5C885F"/>
        </a:hlink>
        <a:folHlink>
          <a:srgbClr val="6B565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TFUJI 2">
        <a:dk1>
          <a:srgbClr val="000000"/>
        </a:dk1>
        <a:lt1>
          <a:srgbClr val="FFFFFF"/>
        </a:lt1>
        <a:dk2>
          <a:srgbClr val="003399"/>
        </a:dk2>
        <a:lt2>
          <a:srgbClr val="FFFFFF"/>
        </a:lt2>
        <a:accent1>
          <a:srgbClr val="82B5CA"/>
        </a:accent1>
        <a:accent2>
          <a:srgbClr val="448C8E"/>
        </a:accent2>
        <a:accent3>
          <a:srgbClr val="FFFFFF"/>
        </a:accent3>
        <a:accent4>
          <a:srgbClr val="000000"/>
        </a:accent4>
        <a:accent5>
          <a:srgbClr val="C1D7E1"/>
        </a:accent5>
        <a:accent6>
          <a:srgbClr val="3D7E80"/>
        </a:accent6>
        <a:hlink>
          <a:srgbClr val="A384C8"/>
        </a:hlink>
        <a:folHlink>
          <a:srgbClr val="6B565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TFUJI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C0C0C0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TFUJI 4">
        <a:dk1>
          <a:srgbClr val="000000"/>
        </a:dk1>
        <a:lt1>
          <a:srgbClr val="ACCEDC"/>
        </a:lt1>
        <a:dk2>
          <a:srgbClr val="003366"/>
        </a:dk2>
        <a:lt2>
          <a:srgbClr val="FFFFFF"/>
        </a:lt2>
        <a:accent1>
          <a:srgbClr val="82B5CA"/>
        </a:accent1>
        <a:accent2>
          <a:srgbClr val="769537"/>
        </a:accent2>
        <a:accent3>
          <a:srgbClr val="D2E3EB"/>
        </a:accent3>
        <a:accent4>
          <a:srgbClr val="000000"/>
        </a:accent4>
        <a:accent5>
          <a:srgbClr val="C1D7E1"/>
        </a:accent5>
        <a:accent6>
          <a:srgbClr val="6A8731"/>
        </a:accent6>
        <a:hlink>
          <a:srgbClr val="3F7EBD"/>
        </a:hlink>
        <a:folHlink>
          <a:srgbClr val="B77A3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TFUJI 5">
        <a:dk1>
          <a:srgbClr val="000000"/>
        </a:dk1>
        <a:lt1>
          <a:srgbClr val="FFFFFF"/>
        </a:lt1>
        <a:dk2>
          <a:srgbClr val="800080"/>
        </a:dk2>
        <a:lt2>
          <a:srgbClr val="FFFFCC"/>
        </a:lt2>
        <a:accent1>
          <a:srgbClr val="FF6699"/>
        </a:accent1>
        <a:accent2>
          <a:srgbClr val="FFCC66"/>
        </a:accent2>
        <a:accent3>
          <a:srgbClr val="C0AAC0"/>
        </a:accent3>
        <a:accent4>
          <a:srgbClr val="DADADA"/>
        </a:accent4>
        <a:accent5>
          <a:srgbClr val="FFB8CA"/>
        </a:accent5>
        <a:accent6>
          <a:srgbClr val="E7B95C"/>
        </a:accent6>
        <a:hlink>
          <a:srgbClr val="99CC00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TFUJI 6">
        <a:dk1>
          <a:srgbClr val="006699"/>
        </a:dk1>
        <a:lt1>
          <a:srgbClr val="FFFFFF"/>
        </a:lt1>
        <a:dk2>
          <a:srgbClr val="009999"/>
        </a:dk2>
        <a:lt2>
          <a:srgbClr val="FFFFCC"/>
        </a:lt2>
        <a:accent1>
          <a:srgbClr val="47B6B9"/>
        </a:accent1>
        <a:accent2>
          <a:srgbClr val="C6A854"/>
        </a:accent2>
        <a:accent3>
          <a:srgbClr val="AACACA"/>
        </a:accent3>
        <a:accent4>
          <a:srgbClr val="DADADA"/>
        </a:accent4>
        <a:accent5>
          <a:srgbClr val="B1D7D9"/>
        </a:accent5>
        <a:accent6>
          <a:srgbClr val="B3984B"/>
        </a:accent6>
        <a:hlink>
          <a:srgbClr val="46904B"/>
        </a:hlink>
        <a:folHlink>
          <a:srgbClr val="003366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1011</TotalTime>
  <Words>393</Words>
  <Application>Microsoft Macintosh PowerPoint</Application>
  <PresentationFormat>ワイド画面</PresentationFormat>
  <Paragraphs>77</Paragraphs>
  <Slides>8</Slides>
  <Notes>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6" baseType="lpstr">
      <vt:lpstr>HG正楷書体-PRO</vt:lpstr>
      <vt:lpstr>ＭＳ Ｐゴシック</vt:lpstr>
      <vt:lpstr>小塚ゴシック Pr6N M</vt:lpstr>
      <vt:lpstr>游ゴシック</vt:lpstr>
      <vt:lpstr>Arial</vt:lpstr>
      <vt:lpstr>Times New Roman</vt:lpstr>
      <vt:lpstr>Wingdings</vt:lpstr>
      <vt:lpstr>MTFUJI</vt:lpstr>
      <vt:lpstr>Smart Contract-Based Access Control for the Internet of Things</vt:lpstr>
      <vt:lpstr>Background</vt:lpstr>
      <vt:lpstr>Background</vt:lpstr>
      <vt:lpstr>Objective</vt:lpstr>
      <vt:lpstr>Originality</vt:lpstr>
      <vt:lpstr>Architecture</vt:lpstr>
      <vt:lpstr>Smart key</vt:lpstr>
      <vt:lpstr>Summary and Challenges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Contract-Based Access Control for the Internet of Things</dc:title>
  <dc:creator>Microsoft Office ユーザー</dc:creator>
  <cp:lastModifiedBy>Microsoft Office ユーザー</cp:lastModifiedBy>
  <cp:revision>23</cp:revision>
  <dcterms:created xsi:type="dcterms:W3CDTF">2018-12-08T15:51:25Z</dcterms:created>
  <dcterms:modified xsi:type="dcterms:W3CDTF">2018-12-09T09:02:54Z</dcterms:modified>
</cp:coreProperties>
</file>